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Default Extension="xlsx" ContentType="application/vnd.openxmlformats-officedocument.spreadsheetml.sheet"/>
  <Override PartName="/ppt/notesSlides/notesSlide7.xml" ContentType="application/vnd.openxmlformats-officedocument.presentationml.notesSlide+xml"/>
  <Override PartName="/ppt/tags/tag7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tags/tag39.xml" ContentType="application/vnd.openxmlformats-officedocument.presentationml.tags+xml"/>
  <Override PartName="/ppt/tags/tag5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notesSlides/notesSlide13.xml" ContentType="application/vnd.openxmlformats-officedocument.presentationml.notesSlide+xml"/>
  <Override PartName="/ppt/tags/tag73.xml" ContentType="application/vnd.openxmlformats-officedocument.presentationml.tags+xml"/>
  <Override PartName="/ppt/charts/colors1.xml" ContentType="application/vnd.ms-office.chartcolorstyle+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62.xml" ContentType="application/vnd.openxmlformats-officedocument.presentationml.tags+xml"/>
  <Override PartName="/ppt/notesSlides/notesSlide11.xml" ContentType="application/vnd.openxmlformats-officedocument.presentationml.notesSlide+xml"/>
  <Override PartName="/ppt/tags/tag7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Override PartName="/ppt/tags/tag72.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8" r:id="rId3"/>
    <p:sldId id="259" r:id="rId4"/>
    <p:sldId id="262" r:id="rId5"/>
    <p:sldId id="263" r:id="rId6"/>
    <p:sldId id="264" r:id="rId7"/>
    <p:sldId id="266" r:id="rId8"/>
    <p:sldId id="267" r:id="rId9"/>
    <p:sldId id="268" r:id="rId10"/>
    <p:sldId id="270" r:id="rId11"/>
    <p:sldId id="271" r:id="rId12"/>
    <p:sldId id="273" r:id="rId13"/>
    <p:sldId id="277" r:id="rId14"/>
    <p:sldId id="275" r:id="rId15"/>
    <p:sldId id="280" r:id="rId16"/>
    <p:sldId id="276" r:id="rId1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873D"/>
    <a:srgbClr val="12BD5F"/>
    <a:srgbClr val="00B050"/>
    <a:srgbClr val="025DA0"/>
    <a:srgbClr val="0F994D"/>
    <a:srgbClr val="EBF6F5"/>
    <a:srgbClr val="62870A"/>
    <a:srgbClr val="55EB55"/>
    <a:srgbClr val="3AB050"/>
    <a:srgbClr val="025C9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20" y="-96"/>
      </p:cViewPr>
      <p:guideLst>
        <p:guide orient="horz" pos="214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Office_Excel____1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title>
      <c:tx>
        <c:rich>
          <a:bodyPr rot="0" spcFirstLastPara="0" vertOverflow="ellipsis" vert="horz" wrap="square" anchor="ctr" anchorCtr="1"/>
          <a:lstStyle/>
          <a:p>
            <a:pPr defTabSz="914400">
              <a:defRPr lang="zh-CN" sz="2400" b="1" i="0" u="none" strike="noStrike" kern="1200" baseline="0">
                <a:solidFill>
                  <a:schemeClr val="tx2"/>
                </a:solidFill>
                <a:latin typeface="+mn-lt"/>
                <a:ea typeface="+mn-ea"/>
                <a:cs typeface="+mn-cs"/>
              </a:defRPr>
            </a:pPr>
            <a:r>
              <a:rPr sz="2400">
                <a:solidFill>
                  <a:schemeClr val="accent1">
                    <a:lumMod val="50000"/>
                  </a:schemeClr>
                </a:solidFill>
              </a:rPr>
              <a:t>招商比例</a:t>
            </a:r>
          </a:p>
        </c:rich>
      </c:tx>
      <c:layout/>
      <c:spPr>
        <a:noFill/>
        <a:ln>
          <a:noFill/>
        </a:ln>
        <a:effectLst/>
      </c:spPr>
    </c:title>
    <c:plotArea>
      <c:layout/>
      <c:pieChart>
        <c:varyColors val="1"/>
        <c:ser>
          <c:idx val="0"/>
          <c:order val="0"/>
          <c:tx>
            <c:strRef>
              <c:f>Sheet1!$B$1</c:f>
              <c:strCache>
                <c:ptCount val="1"/>
                <c:pt idx="0">
                  <c:v>招商比例</c:v>
                </c:pt>
              </c:strCache>
            </c:strRef>
          </c:tx>
          <c:spPr>
            <a:effectLst>
              <a:innerShdw blurRad="63500" dist="50800" dir="18900000">
                <a:prstClr val="black">
                  <a:alpha val="50000"/>
                </a:prstClr>
              </a:innerShdw>
            </a:effectLst>
          </c:spPr>
          <c:dPt>
            <c:idx val="0"/>
            <c:spPr>
              <a:solidFill>
                <a:srgbClr val="55EB55"/>
              </a:solidFill>
              <a:ln>
                <a:noFill/>
              </a:ln>
              <a:effectLst>
                <a:innerShdw blurRad="63500" dist="50800" dir="18900000">
                  <a:prstClr val="black">
                    <a:alpha val="50000"/>
                  </a:prstClr>
                </a:innerShdw>
              </a:effectLst>
            </c:spPr>
          </c:dPt>
          <c:dPt>
            <c:idx val="1"/>
            <c:spPr>
              <a:gradFill rotWithShape="1">
                <a:gsLst>
                  <a:gs pos="100000">
                    <a:srgbClr val="FECF40"/>
                  </a:gs>
                  <a:gs pos="100000">
                    <a:srgbClr val="846C21"/>
                  </a:gs>
                </a:gsLst>
                <a:lin ang="5400000" scaled="0"/>
              </a:gradFill>
              <a:ln>
                <a:noFill/>
              </a:ln>
              <a:effectLst>
                <a:innerShdw blurRad="63500" dist="50800" dir="18900000">
                  <a:prstClr val="black">
                    <a:alpha val="50000"/>
                  </a:prstClr>
                </a:innerShdw>
              </a:effectLst>
            </c:spPr>
          </c:dPt>
          <c:dPt>
            <c:idx val="2"/>
            <c:spPr>
              <a:gradFill rotWithShape="1">
                <a:gsLst>
                  <a:gs pos="100000">
                    <a:srgbClr val="007BD3"/>
                  </a:gs>
                  <a:gs pos="100000">
                    <a:srgbClr val="034373"/>
                  </a:gs>
                </a:gsLst>
                <a:lin ang="5400000" scaled="0"/>
              </a:gradFill>
              <a:ln>
                <a:noFill/>
              </a:ln>
              <a:effectLst>
                <a:innerShdw blurRad="63500" dist="50800" dir="18900000">
                  <a:prstClr val="black">
                    <a:alpha val="50000"/>
                  </a:prstClr>
                </a:innerShdw>
              </a:effectLst>
            </c:spPr>
          </c:dPt>
          <c:dLbls>
            <c:dLbl>
              <c:idx val="0"/>
              <c:layout>
                <c:manualLayout>
                  <c:x val="-9.9658312290962781E-2"/>
                  <c:y val="-0.18797811546520213"/>
                </c:manualLayout>
              </c:layout>
              <c:tx>
                <c:rich>
                  <a:bodyPr/>
                  <a:lstStyle/>
                  <a:p>
                    <a:r>
                      <a:rPr sz="2400">
                        <a:solidFill>
                          <a:schemeClr val="bg2"/>
                        </a:solidFill>
                      </a:rPr>
                      <a:t>80%</a:t>
                    </a:r>
                  </a:p>
                </c:rich>
              </c:tx>
              <c:dLblPos val="bestFit"/>
              <c:showLegendKey val="1"/>
              <c:showVal val="1"/>
              <c:showCatName val="1"/>
              <c:showSerName val="1"/>
              <c:showPercent val="1"/>
              <c:showBubbleSize val="1"/>
              <c:separator>
</c:separator>
              <c:extLst>
                <c:ext xmlns:c15="http://schemas.microsoft.com/office/drawing/2012/chart" uri="{CE6537A1-D6FC-4f65-9D91-7224C49458BB}">
                  <c15:layout>
                    <c:manualLayout>
                      <c:w val="0.168636363636364"/>
                      <c:h val="0.137115473798114"/>
                    </c:manualLayout>
                  </c15:layout>
                </c:ext>
              </c:extLst>
            </c:dLbl>
            <c:dLbl>
              <c:idx val="1"/>
              <c:layout>
                <c:manualLayout>
                  <c:x val="7.662455395239133E-2"/>
                  <c:y val="0.14532262827864384"/>
                </c:manualLayout>
              </c:layout>
              <c:tx>
                <c:rich>
                  <a:bodyPr/>
                  <a:lstStyle/>
                  <a:p>
                    <a:r>
                      <a:rPr sz="2400">
                        <a:solidFill>
                          <a:schemeClr val="bg2"/>
                        </a:solidFill>
                      </a:rPr>
                      <a:t>15%</a:t>
                    </a:r>
                  </a:p>
                </c:rich>
              </c:tx>
              <c:dLblPos val="bestFit"/>
              <c:showLegendKey val="1"/>
              <c:showVal val="1"/>
              <c:showCatName val="1"/>
              <c:showSerName val="1"/>
              <c:showPercent val="1"/>
              <c:showBubbleSize val="1"/>
              <c:separator>
</c:separator>
              <c:extLst>
                <c:ext xmlns:c15="http://schemas.microsoft.com/office/drawing/2012/chart" uri="{CE6537A1-D6FC-4f65-9D91-7224C49458BB}">
                  <c15:layout>
                    <c:manualLayout>
                      <c:w val="0.130681818181818"/>
                      <c:h val="0.105425877260782"/>
                    </c:manualLayout>
                  </c15:layout>
                </c:ext>
              </c:extLst>
            </c:dLbl>
            <c:dLbl>
              <c:idx val="2"/>
              <c:layout>
                <c:manualLayout>
                  <c:x val="3.4075542978506818E-2"/>
                  <c:y val="0.14275695047287709"/>
                </c:manualLayout>
              </c:layout>
              <c:tx>
                <c:rich>
                  <a:bodyPr/>
                  <a:lstStyle/>
                  <a:p>
                    <a:r>
                      <a:rPr sz="2400">
                        <a:solidFill>
                          <a:schemeClr val="bg2"/>
                        </a:solidFill>
                      </a:rPr>
                      <a:t>5%</a:t>
                    </a:r>
                  </a:p>
                </c:rich>
              </c:tx>
              <c:dLblPos val="bestFit"/>
              <c:showLegendKey val="1"/>
              <c:showVal val="1"/>
              <c:showCatName val="1"/>
              <c:showSerName val="1"/>
              <c:showPercent val="1"/>
              <c:showBubbleSize val="1"/>
              <c:separator>
</c:separator>
              <c:extLst>
                <c:ext xmlns:c15="http://schemas.microsoft.com/office/drawing/2012/chart" uri="{CE6537A1-D6FC-4f65-9D91-7224C49458BB}">
                  <c15:layout>
                    <c:manualLayout>
                      <c:w val="0.0964772727272727"/>
                      <c:h val="0.117637965682486"/>
                    </c:manualLayout>
                  </c15:layout>
                </c:ext>
              </c:extLst>
            </c:dLbl>
            <c:spPr>
              <a:noFill/>
              <a:ln>
                <a:noFill/>
              </a:ln>
              <a:effectLst>
                <a:innerShdw blurRad="63500" dist="50800" dir="5400000">
                  <a:prstClr val="black">
                    <a:alpha val="50000"/>
                  </a:prstClr>
                </a:innerShdw>
              </a:effectLst>
            </c:spPr>
            <c:txPr>
              <a:bodyPr rot="0" spcFirstLastPara="0" vertOverflow="ellipsis" vert="horz" wrap="square" lIns="38100" tIns="19050" rIns="38100" bIns="19050" anchor="ctr" anchorCtr="1"/>
              <a:lstStyle/>
              <a:p>
                <a:pPr>
                  <a:defRPr lang="zh-CN" sz="900" b="0" i="0" u="none" strike="noStrike" kern="1200" baseline="0">
                    <a:solidFill>
                      <a:schemeClr val="tx2"/>
                    </a:solidFill>
                    <a:latin typeface="+mn-lt"/>
                    <a:ea typeface="+mn-ea"/>
                    <a:cs typeface="+mn-cs"/>
                  </a:defRPr>
                </a:pPr>
                <a:endParaRPr lang="zh-CN"/>
              </a:p>
            </c:txPr>
            <c:dLblPos val="ctr"/>
            <c:showLegendKey val="1"/>
            <c:showVal val="1"/>
            <c:showCatName val="1"/>
            <c:showSerName val="1"/>
            <c:showPercent val="1"/>
            <c:showBubbleSize val="1"/>
            <c:showLeaderLines val="1"/>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Sheet1!$A$2:$A$4</c:f>
              <c:strCache>
                <c:ptCount val="3"/>
                <c:pt idx="0">
                  <c:v>延边地区</c:v>
                </c:pt>
                <c:pt idx="1">
                  <c:v>非延边地区</c:v>
                </c:pt>
                <c:pt idx="2">
                  <c:v>额外预留</c:v>
                </c:pt>
              </c:strCache>
            </c:strRef>
          </c:cat>
          <c:val>
            <c:numRef>
              <c:f>Sheet1!$B$2:$B$4</c:f>
              <c:numCache>
                <c:formatCode>0%</c:formatCode>
                <c:ptCount val="3"/>
                <c:pt idx="0">
                  <c:v>0.8</c:v>
                </c:pt>
                <c:pt idx="1">
                  <c:v>0.15000000000000008</c:v>
                </c:pt>
                <c:pt idx="2">
                  <c:v>0.05</c:v>
                </c:pt>
              </c:numCache>
            </c:numRef>
          </c:val>
        </c:ser>
        <c:dLbls>
          <c:showLegendKey val="1"/>
          <c:showVal val="1"/>
          <c:showCatName val="1"/>
          <c:showSerName val="1"/>
          <c:showPercent val="1"/>
          <c:showBubbleSize val="1"/>
        </c:dLbls>
        <c:firstSliceAng val="0"/>
      </c:pieChart>
      <c:spPr>
        <a:noFill/>
        <a:ln>
          <a:noFill/>
        </a:ln>
        <a:effectLst/>
      </c:spPr>
    </c:plotArea>
    <c:legend>
      <c:legendPos val="b"/>
      <c:legendEntry>
        <c:idx val="0"/>
        <c:txPr>
          <a:bodyPr rot="0" spcFirstLastPara="0" vertOverflow="ellipsis" vert="horz" wrap="square" anchor="ctr" anchorCtr="1"/>
          <a:lstStyle/>
          <a:p>
            <a:pPr>
              <a:defRPr lang="zh-CN" sz="1800" b="0" i="0" u="none" strike="noStrike" kern="1200" baseline="0">
                <a:solidFill>
                  <a:srgbClr val="557108"/>
                </a:solidFill>
                <a:latin typeface="+mn-lt"/>
                <a:ea typeface="+mn-ea"/>
                <a:cs typeface="+mn-cs"/>
              </a:defRPr>
            </a:pPr>
            <a:endParaRPr lang="zh-CN"/>
          </a:p>
        </c:txPr>
      </c:legendEntry>
      <c:legendEntry>
        <c:idx val="1"/>
        <c:txPr>
          <a:bodyPr rot="0" spcFirstLastPara="0" vertOverflow="ellipsis" vert="horz" wrap="square" anchor="ctr" anchorCtr="1"/>
          <a:lstStyle/>
          <a:p>
            <a:pPr>
              <a:defRPr lang="zh-CN" sz="1800" b="0" i="0" u="none" strike="noStrike" kern="1200" baseline="0">
                <a:solidFill>
                  <a:srgbClr val="557108"/>
                </a:solidFill>
                <a:latin typeface="+mn-lt"/>
                <a:ea typeface="+mn-ea"/>
                <a:cs typeface="+mn-cs"/>
              </a:defRPr>
            </a:pPr>
            <a:endParaRPr lang="zh-CN"/>
          </a:p>
        </c:txPr>
      </c:legendEntry>
      <c:legendEntry>
        <c:idx val="2"/>
        <c:txPr>
          <a:bodyPr rot="0" spcFirstLastPara="0" vertOverflow="ellipsis" vert="horz" wrap="square" anchor="ctr" anchorCtr="1"/>
          <a:lstStyle/>
          <a:p>
            <a:pPr>
              <a:defRPr lang="zh-CN" sz="1800" b="0" i="0" u="none" strike="noStrike" kern="1200" baseline="0">
                <a:solidFill>
                  <a:srgbClr val="557108"/>
                </a:solidFill>
                <a:latin typeface="+mn-lt"/>
                <a:ea typeface="+mn-ea"/>
                <a:cs typeface="+mn-cs"/>
              </a:defRPr>
            </a:pPr>
            <a:endParaRPr lang="zh-CN"/>
          </a:p>
        </c:txPr>
      </c:legendEntry>
      <c:layout>
        <c:manualLayout>
          <c:xMode val="edge"/>
          <c:yMode val="edge"/>
          <c:x val="0.17250000000000001"/>
          <c:y val="0.83351368063069997"/>
          <c:w val="0.72431818181818197"/>
          <c:h val="0.16184881743700708"/>
        </c:manualLayout>
      </c:layout>
      <c:spPr>
        <a:noFill/>
        <a:ln>
          <a:noFill/>
        </a:ln>
        <a:effectLst/>
      </c:spPr>
      <c:txPr>
        <a:bodyPr rot="0" spcFirstLastPara="0" vertOverflow="ellipsis" vert="horz" wrap="square" anchor="ctr" anchorCtr="1"/>
        <a:lstStyle/>
        <a:p>
          <a:pPr>
            <a:defRPr lang="zh-CN" sz="1800" b="0" i="0" u="none" strike="noStrike" kern="1200" baseline="0">
              <a:solidFill>
                <a:schemeClr val="tx2"/>
              </a:solidFill>
              <a:latin typeface="+mn-lt"/>
              <a:ea typeface="+mn-ea"/>
              <a:cs typeface="+mn-cs"/>
            </a:defRPr>
          </a:pPr>
          <a:endParaRPr lang="zh-CN"/>
        </a:p>
      </c:txPr>
    </c:legend>
    <c:plotVisOnly val="1"/>
    <c:dispBlanksAs val="zero"/>
  </c:chart>
  <c:spPr>
    <a:noFill/>
    <a:ln>
      <a:noFill/>
    </a:ln>
    <a:effectLst>
      <a:innerShdw blurRad="63500" dist="50800" dir="8100000">
        <a:prstClr val="black">
          <a:alpha val="50000"/>
        </a:prstClr>
      </a:innerShdw>
    </a:effectLst>
  </c:spPr>
  <c:txPr>
    <a:bodyPr/>
    <a:lstStyle/>
    <a:p>
      <a:pPr>
        <a:defRPr lang="zh-CN"/>
      </a:pPr>
      <a:endParaRPr lang="zh-CN"/>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2017/3/23</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1242EC-6CF1-4C69-96F4-6EDA356319AC}" type="slidenum">
              <a:rPr lang="zh-CN" altLang="en-US" smtClean="0"/>
              <a:pPr/>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1242EC-6CF1-4C69-96F4-6EDA356319AC}" type="slidenum">
              <a:rPr lang="zh-CN" altLang="en-US" smtClean="0"/>
              <a:pPr/>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1242EC-6CF1-4C69-96F4-6EDA356319AC}" type="slidenum">
              <a:rPr lang="zh-CN" altLang="en-US" smtClean="0"/>
              <a:pPr/>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1242EC-6CF1-4C69-96F4-6EDA356319AC}" type="slidenum">
              <a:rPr lang="zh-CN" altLang="en-US" smtClean="0"/>
              <a:pPr/>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1242EC-6CF1-4C69-96F4-6EDA356319AC}" type="slidenum">
              <a:rPr lang="zh-CN" altLang="en-US" smtClean="0"/>
              <a:pPr/>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0652CC4-0F86-4DA3-A0E3-AF0231C1B1CB}" type="slidenum">
              <a:rPr lang="zh-CN" altLang="en-US" smtClean="0"/>
              <a:pPr>
                <a:defRPr/>
              </a:pPr>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幼圆" panose="02010509060101010101" pitchFamily="49" charset="-122"/>
              </a:defRPr>
            </a:lvl1pPr>
            <a:lvl2pPr marL="742950" indent="-285750">
              <a:defRPr>
                <a:solidFill>
                  <a:schemeClr val="tx1"/>
                </a:solidFill>
                <a:latin typeface="Calibri" panose="020F0502020204030204" charset="0"/>
                <a:ea typeface="幼圆" panose="02010509060101010101" pitchFamily="49" charset="-122"/>
              </a:defRPr>
            </a:lvl2pPr>
            <a:lvl3pPr marL="1143000" indent="-228600">
              <a:defRPr>
                <a:solidFill>
                  <a:schemeClr val="tx1"/>
                </a:solidFill>
                <a:latin typeface="Calibri" panose="020F0502020204030204" charset="0"/>
                <a:ea typeface="幼圆" panose="02010509060101010101" pitchFamily="49" charset="-122"/>
              </a:defRPr>
            </a:lvl3pPr>
            <a:lvl4pPr marL="1600200" indent="-228600">
              <a:defRPr>
                <a:solidFill>
                  <a:schemeClr val="tx1"/>
                </a:solidFill>
                <a:latin typeface="Calibri" panose="020F0502020204030204" charset="0"/>
                <a:ea typeface="幼圆" panose="02010509060101010101" pitchFamily="49" charset="-122"/>
              </a:defRPr>
            </a:lvl4pPr>
            <a:lvl5pPr marL="2057400" indent="-228600">
              <a:defRPr>
                <a:solidFill>
                  <a:schemeClr val="tx1"/>
                </a:solidFill>
                <a:latin typeface="Calibri" panose="020F0502020204030204" charset="0"/>
                <a:ea typeface="幼圆" panose="02010509060101010101" pitchFamily="49" charset="-122"/>
              </a:defRPr>
            </a:lvl5pPr>
            <a:lvl6pPr marL="2514600" indent="-228600" fontAlgn="base">
              <a:spcBef>
                <a:spcPct val="0"/>
              </a:spcBef>
              <a:spcAft>
                <a:spcPct val="0"/>
              </a:spcAft>
              <a:defRPr>
                <a:solidFill>
                  <a:schemeClr val="tx1"/>
                </a:solidFill>
                <a:latin typeface="Calibri" panose="020F0502020204030204" charset="0"/>
                <a:ea typeface="幼圆" panose="02010509060101010101" pitchFamily="49" charset="-122"/>
              </a:defRPr>
            </a:lvl6pPr>
            <a:lvl7pPr marL="2971800" indent="-228600" fontAlgn="base">
              <a:spcBef>
                <a:spcPct val="0"/>
              </a:spcBef>
              <a:spcAft>
                <a:spcPct val="0"/>
              </a:spcAft>
              <a:defRPr>
                <a:solidFill>
                  <a:schemeClr val="tx1"/>
                </a:solidFill>
                <a:latin typeface="Calibri" panose="020F0502020204030204" charset="0"/>
                <a:ea typeface="幼圆" panose="02010509060101010101" pitchFamily="49" charset="-122"/>
              </a:defRPr>
            </a:lvl7pPr>
            <a:lvl8pPr marL="3429000" indent="-228600" fontAlgn="base">
              <a:spcBef>
                <a:spcPct val="0"/>
              </a:spcBef>
              <a:spcAft>
                <a:spcPct val="0"/>
              </a:spcAft>
              <a:defRPr>
                <a:solidFill>
                  <a:schemeClr val="tx1"/>
                </a:solidFill>
                <a:latin typeface="Calibri" panose="020F0502020204030204" charset="0"/>
                <a:ea typeface="幼圆" panose="02010509060101010101" pitchFamily="49" charset="-122"/>
              </a:defRPr>
            </a:lvl8pPr>
            <a:lvl9pPr marL="3886200" indent="-228600" fontAlgn="base">
              <a:spcBef>
                <a:spcPct val="0"/>
              </a:spcBef>
              <a:spcAft>
                <a:spcPct val="0"/>
              </a:spcAft>
              <a:defRPr>
                <a:solidFill>
                  <a:schemeClr val="tx1"/>
                </a:solidFill>
                <a:latin typeface="Calibri" panose="020F0502020204030204" charset="0"/>
                <a:ea typeface="幼圆" panose="02010509060101010101" pitchFamily="49" charset="-122"/>
              </a:defRPr>
            </a:lvl9pPr>
          </a:lstStyle>
          <a:p>
            <a:pPr fontAlgn="base">
              <a:spcBef>
                <a:spcPct val="0"/>
              </a:spcBef>
              <a:spcAft>
                <a:spcPct val="0"/>
              </a:spcAft>
            </a:pPr>
            <a:fld id="{8EEB7819-16B8-45AB-83B6-5D5E52D32E3A}" type="slidenum">
              <a:rPr lang="zh-CN" altLang="en-US">
                <a:ea typeface="宋体" panose="02010600030101010101" pitchFamily="2" charset="-122"/>
              </a:rPr>
              <a:pPr fontAlgn="base">
                <a:spcBef>
                  <a:spcPct val="0"/>
                </a:spcBef>
                <a:spcAft>
                  <a:spcPct val="0"/>
                </a:spcAft>
              </a:pPr>
              <a:t>3</a:t>
            </a:fld>
            <a:endParaRPr lang="zh-CN" altLang="en-US">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0652CC4-0F86-4DA3-A0E3-AF0231C1B1CB}" type="slidenum">
              <a:rPr lang="zh-CN" altLang="en-US" smtClean="0"/>
              <a:pPr>
                <a:defRPr/>
              </a:pPr>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1242EC-6CF1-4C69-96F4-6EDA356319AC}" type="slidenum">
              <a:rPr lang="zh-CN" altLang="en-US" smtClean="0"/>
              <a:pPr/>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1242EC-6CF1-4C69-96F4-6EDA356319AC}" type="slidenum">
              <a:rPr lang="zh-CN" altLang="en-US" smtClean="0"/>
              <a:pPr/>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1242EC-6CF1-4C69-96F4-6EDA356319AC}" type="slidenum">
              <a:rPr lang="zh-CN" altLang="en-US" smtClean="0"/>
              <a:pPr/>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1242EC-6CF1-4C69-96F4-6EDA356319AC}" type="slidenum">
              <a:rPr lang="zh-CN" altLang="en-US" smtClean="0"/>
              <a:pPr/>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1242EC-6CF1-4C69-96F4-6EDA356319AC}" type="slidenum">
              <a:rPr lang="zh-CN" altLang="en-US" smtClean="0"/>
              <a:pPr/>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1242EC-6CF1-4C69-96F4-6EDA356319AC}" type="slidenum">
              <a:rPr lang="zh-CN" altLang="en-US" smtClean="0"/>
              <a:pPr/>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47009" y="1381267"/>
            <a:ext cx="8097982" cy="2024785"/>
          </a:xfrm>
        </p:spPr>
        <p:txBody>
          <a:bodyPr anchor="b">
            <a:normAutofit/>
          </a:bodyPr>
          <a:lstStyle>
            <a:lvl1pPr algn="ctr">
              <a:defRPr sz="5400">
                <a:solidFill>
                  <a:schemeClr val="accent1"/>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2047009" y="3456564"/>
            <a:ext cx="8097982" cy="554327"/>
          </a:xfrm>
        </p:spPr>
        <p:txBody>
          <a:bodyPr/>
          <a:lstStyle>
            <a:lvl1pPr marL="0" indent="0" algn="ctr">
              <a:buNone/>
              <a:defRPr sz="2400">
                <a:solidFill>
                  <a:schemeClr val="accent2">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lstStyle/>
          <a:p>
            <a:fld id="{0A4055ED-9E44-4813-A9B9-7372B0F4F7E8}" type="datetimeFigureOut">
              <a:rPr lang="zh-CN" altLang="en-US" smtClean="0"/>
              <a:pPr/>
              <a:t>2017/3/23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AF62AD2-B727-42F7-B9E1-03130F6AFBDF}"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日期占位符 2"/>
          <p:cNvSpPr>
            <a:spLocks noGrp="1"/>
          </p:cNvSpPr>
          <p:nvPr>
            <p:ph type="dt" sz="half" idx="10"/>
          </p:nvPr>
        </p:nvSpPr>
        <p:spPr>
          <a:xfrm>
            <a:off x="838200" y="6356352"/>
            <a:ext cx="2743200" cy="365125"/>
          </a:xfrm>
        </p:spPr>
        <p:txBody>
          <a:bodyPr/>
          <a:lstStyle/>
          <a:p>
            <a:fld id="{13D0CE79-49FB-443D-BEF8-6B709DE8FD0C}" type="datetimeFigureOut">
              <a:rPr lang="zh-CN" altLang="en-US" smtClean="0"/>
              <a:pPr/>
              <a:t>2017/3/23</a:t>
            </a:fld>
            <a:endParaRPr lang="zh-CN" altLang="en-US"/>
          </a:p>
        </p:txBody>
      </p:sp>
      <p:sp>
        <p:nvSpPr>
          <p:cNvPr id="7" name="页脚占位符 3"/>
          <p:cNvSpPr>
            <a:spLocks noGrp="1"/>
          </p:cNvSpPr>
          <p:nvPr>
            <p:ph type="ftr" sz="quarter" idx="11"/>
          </p:nvPr>
        </p:nvSpPr>
        <p:spPr>
          <a:xfrm>
            <a:off x="4038600" y="6356352"/>
            <a:ext cx="4114800" cy="365125"/>
          </a:xfrm>
        </p:spPr>
        <p:txBody>
          <a:bodyPr/>
          <a:lstStyle/>
          <a:p>
            <a:endParaRPr lang="zh-CN" altLang="en-US"/>
          </a:p>
        </p:txBody>
      </p:sp>
      <p:sp>
        <p:nvSpPr>
          <p:cNvPr id="8" name="灯片编号占位符 4"/>
          <p:cNvSpPr>
            <a:spLocks noGrp="1"/>
          </p:cNvSpPr>
          <p:nvPr>
            <p:ph type="sldNum" sz="quarter" idx="12"/>
          </p:nvPr>
        </p:nvSpPr>
        <p:spPr>
          <a:xfrm>
            <a:off x="8610600" y="6356352"/>
            <a:ext cx="2743200" cy="365125"/>
          </a:xfrm>
        </p:spPr>
        <p:txBody>
          <a:bodyPr/>
          <a:lstStyle/>
          <a:p>
            <a:fld id="{EF906490-237C-474C-BA2E-D98840BC1F8F}" type="slidenum">
              <a:rPr lang="zh-CN" altLang="en-US" smtClean="0"/>
              <a:pPr/>
              <a:t>‹#›</a:t>
            </a:fld>
            <a:endParaRPr lang="zh-CN" altLang="en-US"/>
          </a:p>
        </p:txBody>
      </p:sp>
      <p:sp>
        <p:nvSpPr>
          <p:cNvPr id="9" name="内容占位符 7"/>
          <p:cNvSpPr>
            <a:spLocks noGrp="1"/>
          </p:cNvSpPr>
          <p:nvPr>
            <p:ph sz="quarter" idx="13"/>
          </p:nvPr>
        </p:nvSpPr>
        <p:spPr>
          <a:xfrm>
            <a:off x="838201" y="571503"/>
            <a:ext cx="10515601" cy="5649913"/>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0A4055ED-9E44-4813-A9B9-7372B0F4F7E8}" type="datetimeFigureOut">
              <a:rPr lang="zh-CN" altLang="en-US" smtClean="0"/>
              <a:pPr/>
              <a:t>2017/3/23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AF62AD2-B727-42F7-B9E1-03130F6AFBDF}"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文本占位符 6"/>
          <p:cNvSpPr txBox="1"/>
          <p:nvPr/>
        </p:nvSpPr>
        <p:spPr>
          <a:xfrm>
            <a:off x="2297676" y="3523383"/>
            <a:ext cx="7596648" cy="861580"/>
          </a:xfrm>
          <a:prstGeom prst="round2DiagRect">
            <a:avLst>
              <a:gd name="adj1" fmla="val 50000"/>
              <a:gd name="adj2" fmla="val 0"/>
            </a:avLst>
          </a:prstGeom>
          <a:solidFill>
            <a:schemeClr val="accent1"/>
          </a:solidFill>
        </p:spPr>
        <p:txBody>
          <a:bodyPr anchor="ctr">
            <a:normAutofit/>
          </a:bodyPr>
          <a:lstStyle>
            <a:lvl1pPr marL="0" indent="0" algn="ctr" defTabSz="914400" rtl="0" eaLnBrk="1" latinLnBrk="0" hangingPunct="1">
              <a:lnSpc>
                <a:spcPct val="110000"/>
              </a:lnSpc>
              <a:spcBef>
                <a:spcPts val="1800"/>
              </a:spcBef>
              <a:spcAft>
                <a:spcPts val="0"/>
              </a:spcAft>
              <a:buClr>
                <a:schemeClr val="accent4">
                  <a:lumMod val="75000"/>
                </a:schemeClr>
              </a:buClr>
              <a:buSzPct val="50000"/>
              <a:buFont typeface="Wingdings 2" panose="05020102010507070707" pitchFamily="18" charset="2"/>
              <a:buNone/>
              <a:defRPr sz="1600" kern="1200" baseline="0">
                <a:solidFill>
                  <a:schemeClr val="bg1"/>
                </a:solidFill>
                <a:latin typeface="Arial" panose="020B0604020202020204" pitchFamily="34" charset="0"/>
                <a:ea typeface="微软雅黑" panose="020B0503020204020204" charset="-122"/>
                <a:cs typeface="+mn-cs"/>
              </a:defRPr>
            </a:lvl1pPr>
            <a:lvl2pPr marL="457200" indent="0"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None/>
              <a:defRPr sz="2000" kern="1200" baseline="0">
                <a:solidFill>
                  <a:schemeClr val="tx1">
                    <a:tint val="75000"/>
                  </a:schemeClr>
                </a:solidFill>
                <a:latin typeface="幼圆" panose="02010509060101010101" pitchFamily="49" charset="-122"/>
                <a:ea typeface="幼圆" panose="02010509060101010101" pitchFamily="49" charset="-122"/>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0"/>
              </a:spcBef>
              <a:buClr>
                <a:srgbClr val="B1C25E">
                  <a:lumMod val="75000"/>
                </a:srgbClr>
              </a:buClr>
              <a:defRPr/>
            </a:pPr>
            <a:endParaRPr lang="da-DK" altLang="zh-CN" sz="1800" dirty="0">
              <a:solidFill>
                <a:srgbClr val="FFFFFF"/>
              </a:solidFill>
              <a:latin typeface="+mn-lt"/>
              <a:ea typeface="+mn-ea"/>
            </a:endParaRPr>
          </a:p>
        </p:txBody>
      </p:sp>
      <p:sp>
        <p:nvSpPr>
          <p:cNvPr id="2" name="Title 1"/>
          <p:cNvSpPr>
            <a:spLocks noGrp="1"/>
          </p:cNvSpPr>
          <p:nvPr>
            <p:ph type="title"/>
          </p:nvPr>
        </p:nvSpPr>
        <p:spPr>
          <a:xfrm>
            <a:off x="831850" y="1891144"/>
            <a:ext cx="10515600" cy="1632239"/>
          </a:xfrm>
        </p:spPr>
        <p:txBody>
          <a:bodyPr anchor="b">
            <a:normAutofit/>
          </a:bodyPr>
          <a:lstStyle>
            <a:lvl1pPr algn="ctr">
              <a:defRPr sz="4800"/>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2297676" y="3550372"/>
            <a:ext cx="7596648" cy="834592"/>
          </a:xfrm>
        </p:spPr>
        <p:txBody>
          <a:bodyPr anchor="ctr" anchorCtr="0"/>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0A4055ED-9E44-4813-A9B9-7372B0F4F7E8}" type="datetimeFigureOut">
              <a:rPr lang="zh-CN" altLang="en-US" smtClean="0"/>
              <a:pPr/>
              <a:t>2017/3/23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AF62AD2-B727-42F7-B9E1-03130F6AFBDF}"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528156"/>
            <a:ext cx="5181600" cy="4659284"/>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Content Placeholder 3"/>
          <p:cNvSpPr>
            <a:spLocks noGrp="1"/>
          </p:cNvSpPr>
          <p:nvPr>
            <p:ph sz="half" idx="2"/>
          </p:nvPr>
        </p:nvSpPr>
        <p:spPr>
          <a:xfrm>
            <a:off x="6172200" y="1528156"/>
            <a:ext cx="5181600" cy="4659284"/>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0A4055ED-9E44-4813-A9B9-7372B0F4F7E8}" type="datetimeFigureOut">
              <a:rPr lang="zh-CN" altLang="en-US" smtClean="0"/>
              <a:pPr/>
              <a:t>2017/3/23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AF62AD2-B727-42F7-B9E1-03130F6AFBDF}"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113155"/>
          </a:xfrm>
        </p:spPr>
        <p:txBody>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39788" y="171302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4" name="Content Placeholder 3"/>
          <p:cNvSpPr>
            <a:spLocks noGrp="1"/>
          </p:cNvSpPr>
          <p:nvPr>
            <p:ph sz="half" idx="2"/>
          </p:nvPr>
        </p:nvSpPr>
        <p:spPr>
          <a:xfrm>
            <a:off x="839788" y="2588203"/>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71302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88203"/>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0A4055ED-9E44-4813-A9B9-7372B0F4F7E8}" type="datetimeFigureOut">
              <a:rPr lang="zh-CN" altLang="en-US" smtClean="0"/>
              <a:pPr/>
              <a:t>2017/3/23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AF62AD2-B727-42F7-B9E1-03130F6AFBDF}"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18509" y="2572471"/>
            <a:ext cx="6954982" cy="1588366"/>
          </a:xfrm>
        </p:spPr>
        <p:txBody>
          <a:bodyPr>
            <a:normAutofit/>
          </a:bodyPr>
          <a:lstStyle>
            <a:lvl1pPr algn="ctr">
              <a:defRPr sz="8000" b="1"/>
            </a:lvl1pPr>
          </a:lstStyle>
          <a:p>
            <a:r>
              <a:rPr lang="zh-CN" altLang="en-US" dirty="0" smtClean="0"/>
              <a:t>编辑标题</a:t>
            </a:r>
            <a:endParaRPr lang="en-US" dirty="0"/>
          </a:p>
        </p:txBody>
      </p:sp>
      <p:sp>
        <p:nvSpPr>
          <p:cNvPr id="3" name="Date Placeholder 2"/>
          <p:cNvSpPr>
            <a:spLocks noGrp="1"/>
          </p:cNvSpPr>
          <p:nvPr>
            <p:ph type="dt" sz="half" idx="10"/>
          </p:nvPr>
        </p:nvSpPr>
        <p:spPr/>
        <p:txBody>
          <a:bodyPr/>
          <a:lstStyle/>
          <a:p>
            <a:fld id="{0A4055ED-9E44-4813-A9B9-7372B0F4F7E8}" type="datetimeFigureOut">
              <a:rPr lang="zh-CN" altLang="en-US" smtClean="0"/>
              <a:pPr/>
              <a:t>2017/3/23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AF62AD2-B727-42F7-B9E1-03130F6AFBDF}" type="slidenum">
              <a:rPr lang="zh-CN" altLang="en-US" smtClean="0"/>
              <a:pPr/>
              <a:t>‹#›</a:t>
            </a:fld>
            <a:endParaRPr lang="zh-CN" altLang="en-US"/>
          </a:p>
        </p:txBody>
      </p:sp>
      <p:sp>
        <p:nvSpPr>
          <p:cNvPr id="6" name="圆角矩形 5"/>
          <p:cNvSpPr/>
          <p:nvPr>
            <p:custDataLst>
              <p:tags r:id="rId1"/>
            </p:custDataLst>
          </p:nvPr>
        </p:nvSpPr>
        <p:spPr>
          <a:xfrm>
            <a:off x="3695700" y="3927764"/>
            <a:ext cx="4800600" cy="417739"/>
          </a:xfrm>
          <a:prstGeom prst="roundRect">
            <a:avLst>
              <a:gd name="adj" fmla="val 50000"/>
            </a:avLst>
          </a:prstGeom>
          <a:solidFill>
            <a:schemeClr val="accent2">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endParaRPr lang="en-US" altLang="zh-CN" sz="2000" dirty="0">
              <a:solidFill>
                <a:schemeClr val="accent2"/>
              </a:solidFill>
              <a:latin typeface="Bell MT" panose="02020503060305020303" pitchFamily="18" charset="0"/>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055ED-9E44-4813-A9B9-7372B0F4F7E8}" type="datetimeFigureOut">
              <a:rPr lang="zh-CN" altLang="en-US" smtClean="0"/>
              <a:pPr/>
              <a:t>2017/3/23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AF62AD2-B727-42F7-B9E1-03130F6AFBDF}"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607100"/>
            <a:ext cx="4165200" cy="1600200"/>
          </a:xfrm>
        </p:spPr>
        <p:txBody>
          <a:bodyPr anchor="t"/>
          <a:lstStyle>
            <a:lvl1pPr>
              <a:defRPr sz="3200"/>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5184000" y="6071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7" y="22073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pPr/>
              <a:t>2017/3/23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A4055ED-9E44-4813-A9B9-7372B0F4F7E8}" type="datetimeFigureOut">
              <a:rPr lang="zh-CN" altLang="en-US" smtClean="0"/>
              <a:pPr/>
              <a:t>2017/3/23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AF62AD2-B727-42F7-B9E1-03130F6AFBDF}"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2"/>
            </p:custDataLst>
          </p:nvPr>
        </p:nvSpPr>
        <p:spPr>
          <a:xfrm>
            <a:off x="838200" y="365125"/>
            <a:ext cx="10515600" cy="975995"/>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custDataLst>
              <p:tags r:id="rId13"/>
            </p:custDataLst>
          </p:nvPr>
        </p:nvSpPr>
        <p:spPr>
          <a:xfrm>
            <a:off x="838200" y="1463040"/>
            <a:ext cx="10515600" cy="471392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800">
                <a:solidFill>
                  <a:schemeClr val="tx1">
                    <a:tint val="75000"/>
                  </a:schemeClr>
                </a:solidFill>
              </a:defRPr>
            </a:lvl1pPr>
          </a:lstStyle>
          <a:p>
            <a:fld id="{0A4055ED-9E44-4813-A9B9-7372B0F4F7E8}" type="datetimeFigureOut">
              <a:rPr lang="zh-CN" altLang="en-US" smtClean="0"/>
              <a:pPr/>
              <a:t>2017/3/23</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8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800">
                <a:solidFill>
                  <a:schemeClr val="tx1">
                    <a:tint val="75000"/>
                  </a:schemeClr>
                </a:solidFill>
              </a:defRPr>
            </a:lvl1pPr>
          </a:lstStyle>
          <a:p>
            <a:fld id="{BAF62AD2-B727-42F7-B9E1-03130F6AFBD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342900" indent="-342900" algn="l" defTabSz="914400" rtl="0" eaLnBrk="1" latinLnBrk="0" hangingPunct="1">
        <a:lnSpc>
          <a:spcPct val="90000"/>
        </a:lnSpc>
        <a:spcBef>
          <a:spcPts val="1000"/>
        </a:spcBef>
        <a:buClr>
          <a:schemeClr val="accent1"/>
        </a:buClr>
        <a:buFont typeface="Wingdings" panose="05000000000000000000" pitchFamily="2" charset="2"/>
        <a:buChar char="¡"/>
        <a:defRPr sz="2400" kern="1200">
          <a:solidFill>
            <a:schemeClr val="accent2">
              <a:lumMod val="75000"/>
            </a:schemeClr>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2001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5.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58.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61.xml"/><Relationship Id="rId7" Type="http://schemas.openxmlformats.org/officeDocument/2006/relationships/slideLayout" Target="../slideLayouts/slideLayout7.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6.jpe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jpeg"/><Relationship Id="rId5" Type="http://schemas.openxmlformats.org/officeDocument/2006/relationships/notesSlide" Target="../notesSlides/notesSlide1.xml"/><Relationship Id="rId4"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3" Type="http://schemas.openxmlformats.org/officeDocument/2006/relationships/tags" Target="../tags/tag12.xml"/><Relationship Id="rId21" Type="http://schemas.openxmlformats.org/officeDocument/2006/relationships/tags" Target="../tags/tag30.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notesSlide" Target="../notesSlides/notesSlide2.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slideLayout" Target="../slideLayouts/slideLayout7.xml"/><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tags" Target="../tags/tag32.xml"/><Relationship Id="rId10" Type="http://schemas.openxmlformats.org/officeDocument/2006/relationships/tags" Target="../tags/tag19.xml"/><Relationship Id="rId19" Type="http://schemas.openxmlformats.org/officeDocument/2006/relationships/tags" Target="../tags/tag28.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38.xml"/></Relationships>
</file>

<file path=ppt/slides/_rels/slide6.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chart" Target="../charts/chart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42.xml"/></Relationships>
</file>

<file path=ppt/slides/_rels/slide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ags" Target="../tags/tag46.xml"/></Relationships>
</file>

<file path=ppt/slides/_rels/slide8.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4.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50.xml"/></Relationships>
</file>

<file path=ppt/slides/_rels/slide9.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tags" Target="../tags/tag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custDataLst>
              <p:tags r:id="rId2"/>
            </p:custDataLst>
          </p:nvPr>
        </p:nvSpPr>
        <p:spPr>
          <a:xfrm>
            <a:off x="2047009" y="1341262"/>
            <a:ext cx="8097982" cy="2024785"/>
          </a:xfrm>
        </p:spPr>
        <p:txBody>
          <a:bodyPr>
            <a:normAutofit/>
          </a:bodyPr>
          <a:lstStyle/>
          <a:p>
            <a:r>
              <a:rPr lang="zh-CN" altLang="en-US" dirty="0">
                <a:solidFill>
                  <a:srgbClr val="30A514"/>
                </a:solidFill>
                <a:effectLst>
                  <a:outerShdw blurRad="38100" dist="19050" dir="2700000" algn="tl" rotWithShape="0">
                    <a:schemeClr val="dk1">
                      <a:alpha val="40000"/>
                    </a:schemeClr>
                  </a:outerShdw>
                </a:effectLst>
              </a:rPr>
              <a:t>长白山农特精品展销馆</a:t>
            </a:r>
            <a:br>
              <a:rPr lang="zh-CN" altLang="en-US" dirty="0">
                <a:solidFill>
                  <a:srgbClr val="30A514"/>
                </a:solidFill>
                <a:effectLst>
                  <a:outerShdw blurRad="38100" dist="19050" dir="2700000" algn="tl" rotWithShape="0">
                    <a:schemeClr val="dk1">
                      <a:alpha val="40000"/>
                    </a:schemeClr>
                  </a:outerShdw>
                </a:effectLst>
              </a:rPr>
            </a:br>
            <a:r>
              <a:rPr lang="zh-CN" altLang="en-US" dirty="0">
                <a:solidFill>
                  <a:srgbClr val="30A514"/>
                </a:solidFill>
                <a:effectLst>
                  <a:outerShdw blurRad="38100" dist="19050" dir="2700000" algn="tl" rotWithShape="0">
                    <a:schemeClr val="dk1">
                      <a:alpha val="40000"/>
                    </a:schemeClr>
                  </a:outerShdw>
                </a:effectLst>
              </a:rPr>
              <a:t>招商方案</a:t>
            </a:r>
          </a:p>
        </p:txBody>
      </p:sp>
      <p:sp>
        <p:nvSpPr>
          <p:cNvPr id="5" name="副标题 4"/>
          <p:cNvSpPr>
            <a:spLocks noGrp="1"/>
          </p:cNvSpPr>
          <p:nvPr>
            <p:ph type="subTitle" idx="1"/>
            <p:custDataLst>
              <p:tags r:id="rId3"/>
            </p:custDataLst>
          </p:nvPr>
        </p:nvSpPr>
        <p:spPr>
          <a:xfrm>
            <a:off x="2046374" y="3982979"/>
            <a:ext cx="8097982" cy="554327"/>
          </a:xfrm>
        </p:spPr>
        <p:txBody>
          <a:bodyPr/>
          <a:lstStyle/>
          <a:p>
            <a:r>
              <a:rPr lang="zh-CN" altLang="en-US" sz="3200" dirty="0">
                <a:solidFill>
                  <a:srgbClr val="30A514"/>
                </a:solidFill>
                <a:effectLst>
                  <a:reflection blurRad="6350" stA="53000" endA="300" endPos="35500" dir="5400000" sy="-90000" algn="bl" rotWithShape="0"/>
                </a:effectLst>
              </a:rPr>
              <a:t>延边农神土特产品有限公司</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351026" y="117669"/>
            <a:ext cx="7004858" cy="855752"/>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75000"/>
                  </a:schemeClr>
                </a:solidFill>
                <a:effectLst/>
                <a:latin typeface="+mn-lt"/>
                <a:ea typeface="+mj-ea"/>
                <a:cs typeface="+mj-cs"/>
              </a:defRPr>
            </a:lvl1pPr>
          </a:lstStyle>
          <a:p>
            <a:r>
              <a:rPr lang="en-US" altLang="zh-CN" sz="4000" dirty="0">
                <a:solidFill>
                  <a:srgbClr val="00B050"/>
                </a:solidFill>
                <a:effectLst>
                  <a:innerShdw blurRad="63500" dist="50800" dir="13500000">
                    <a:srgbClr val="000000">
                      <a:alpha val="50000"/>
                    </a:srgbClr>
                  </a:innerShdw>
                </a:effectLst>
                <a:latin typeface="+mj-lt"/>
              </a:rPr>
              <a:t>3 </a:t>
            </a:r>
            <a:r>
              <a:rPr lang="zh-CN" altLang="en-US" sz="4000" dirty="0">
                <a:solidFill>
                  <a:srgbClr val="00B050"/>
                </a:solidFill>
                <a:effectLst>
                  <a:innerShdw blurRad="63500" dist="50800" dir="13500000">
                    <a:srgbClr val="000000">
                      <a:alpha val="50000"/>
                    </a:srgbClr>
                  </a:innerShdw>
                </a:effectLst>
                <a:latin typeface="+mj-lt"/>
              </a:rPr>
              <a:t>市场分析</a:t>
            </a:r>
          </a:p>
        </p:txBody>
      </p:sp>
      <p:grpSp>
        <p:nvGrpSpPr>
          <p:cNvPr id="5" name="组合 4"/>
          <p:cNvGrpSpPr/>
          <p:nvPr/>
        </p:nvGrpSpPr>
        <p:grpSpPr>
          <a:xfrm>
            <a:off x="1396365" y="3071495"/>
            <a:ext cx="3111500" cy="1281430"/>
            <a:chOff x="2314" y="5442"/>
            <a:chExt cx="4401" cy="1772"/>
          </a:xfrm>
        </p:grpSpPr>
        <p:sp>
          <p:nvSpPr>
            <p:cNvPr id="7" name="Freeform 7"/>
            <p:cNvSpPr/>
            <p:nvPr>
              <p:custDataLst>
                <p:tags r:id="rId3"/>
              </p:custDataLst>
            </p:nvPr>
          </p:nvSpPr>
          <p:spPr bwMode="gray">
            <a:xfrm>
              <a:off x="2314" y="5442"/>
              <a:ext cx="3367" cy="1772"/>
            </a:xfrm>
            <a:custGeom>
              <a:avLst/>
              <a:gdLst>
                <a:gd name="T0" fmla="*/ 717 w 2032"/>
                <a:gd name="T1" fmla="*/ 96 h 1536"/>
                <a:gd name="T2" fmla="*/ 860 w 2032"/>
                <a:gd name="T3" fmla="*/ 43 h 1536"/>
                <a:gd name="T4" fmla="*/ 1008 w 2032"/>
                <a:gd name="T5" fmla="*/ 11 h 1536"/>
                <a:gd name="T6" fmla="*/ 1157 w 2032"/>
                <a:gd name="T7" fmla="*/ 0 h 1536"/>
                <a:gd name="T8" fmla="*/ 1306 w 2032"/>
                <a:gd name="T9" fmla="*/ 3 h 1536"/>
                <a:gd name="T10" fmla="*/ 1449 w 2032"/>
                <a:gd name="T11" fmla="*/ 17 h 1536"/>
                <a:gd name="T12" fmla="*/ 1583 w 2032"/>
                <a:gd name="T13" fmla="*/ 42 h 1536"/>
                <a:gd name="T14" fmla="*/ 1707 w 2032"/>
                <a:gd name="T15" fmla="*/ 70 h 1536"/>
                <a:gd name="T16" fmla="*/ 1815 w 2032"/>
                <a:gd name="T17" fmla="*/ 102 h 1536"/>
                <a:gd name="T18" fmla="*/ 1905 w 2032"/>
                <a:gd name="T19" fmla="*/ 131 h 1536"/>
                <a:gd name="T20" fmla="*/ 1972 w 2032"/>
                <a:gd name="T21" fmla="*/ 157 h 1536"/>
                <a:gd name="T22" fmla="*/ 2016 w 2032"/>
                <a:gd name="T23" fmla="*/ 175 h 1536"/>
                <a:gd name="T24" fmla="*/ 2032 w 2032"/>
                <a:gd name="T25" fmla="*/ 182 h 1536"/>
                <a:gd name="T26" fmla="*/ 2029 w 2032"/>
                <a:gd name="T27" fmla="*/ 200 h 1536"/>
                <a:gd name="T28" fmla="*/ 2022 w 2032"/>
                <a:gd name="T29" fmla="*/ 249 h 1536"/>
                <a:gd name="T30" fmla="*/ 2009 w 2032"/>
                <a:gd name="T31" fmla="*/ 326 h 1536"/>
                <a:gd name="T32" fmla="*/ 1989 w 2032"/>
                <a:gd name="T33" fmla="*/ 427 h 1536"/>
                <a:gd name="T34" fmla="*/ 1958 w 2032"/>
                <a:gd name="T35" fmla="*/ 542 h 1536"/>
                <a:gd name="T36" fmla="*/ 1919 w 2032"/>
                <a:gd name="T37" fmla="*/ 672 h 1536"/>
                <a:gd name="T38" fmla="*/ 1866 w 2032"/>
                <a:gd name="T39" fmla="*/ 806 h 1536"/>
                <a:gd name="T40" fmla="*/ 1802 w 2032"/>
                <a:gd name="T41" fmla="*/ 944 h 1536"/>
                <a:gd name="T42" fmla="*/ 1722 w 2032"/>
                <a:gd name="T43" fmla="*/ 1076 h 1536"/>
                <a:gd name="T44" fmla="*/ 1627 w 2032"/>
                <a:gd name="T45" fmla="*/ 1202 h 1536"/>
                <a:gd name="T46" fmla="*/ 1514 w 2032"/>
                <a:gd name="T47" fmla="*/ 1313 h 1536"/>
                <a:gd name="T48" fmla="*/ 1383 w 2032"/>
                <a:gd name="T49" fmla="*/ 1405 h 1536"/>
                <a:gd name="T50" fmla="*/ 1245 w 2032"/>
                <a:gd name="T51" fmla="*/ 1469 h 1536"/>
                <a:gd name="T52" fmla="*/ 1099 w 2032"/>
                <a:gd name="T53" fmla="*/ 1511 h 1536"/>
                <a:gd name="T54" fmla="*/ 950 w 2032"/>
                <a:gd name="T55" fmla="*/ 1532 h 1536"/>
                <a:gd name="T56" fmla="*/ 801 w 2032"/>
                <a:gd name="T57" fmla="*/ 1536 h 1536"/>
                <a:gd name="T58" fmla="*/ 654 w 2032"/>
                <a:gd name="T59" fmla="*/ 1527 h 1536"/>
                <a:gd name="T60" fmla="*/ 515 w 2032"/>
                <a:gd name="T61" fmla="*/ 1507 h 1536"/>
                <a:gd name="T62" fmla="*/ 385 w 2032"/>
                <a:gd name="T63" fmla="*/ 1481 h 1536"/>
                <a:gd name="T64" fmla="*/ 270 w 2032"/>
                <a:gd name="T65" fmla="*/ 1450 h 1536"/>
                <a:gd name="T66" fmla="*/ 170 w 2032"/>
                <a:gd name="T67" fmla="*/ 1419 h 1536"/>
                <a:gd name="T68" fmla="*/ 91 w 2032"/>
                <a:gd name="T69" fmla="*/ 1390 h 1536"/>
                <a:gd name="T70" fmla="*/ 34 w 2032"/>
                <a:gd name="T71" fmla="*/ 1368 h 1536"/>
                <a:gd name="T72" fmla="*/ 5 w 2032"/>
                <a:gd name="T73" fmla="*/ 1357 h 1536"/>
                <a:gd name="T74" fmla="*/ 0 w 2032"/>
                <a:gd name="T75" fmla="*/ 1349 h 1536"/>
                <a:gd name="T76" fmla="*/ 5 w 2032"/>
                <a:gd name="T77" fmla="*/ 1316 h 1536"/>
                <a:gd name="T78" fmla="*/ 15 w 2032"/>
                <a:gd name="T79" fmla="*/ 1250 h 1536"/>
                <a:gd name="T80" fmla="*/ 33 w 2032"/>
                <a:gd name="T81" fmla="*/ 1161 h 1536"/>
                <a:gd name="T82" fmla="*/ 57 w 2032"/>
                <a:gd name="T83" fmla="*/ 1053 h 1536"/>
                <a:gd name="T84" fmla="*/ 92 w 2032"/>
                <a:gd name="T85" fmla="*/ 929 h 1536"/>
                <a:gd name="T86" fmla="*/ 139 w 2032"/>
                <a:gd name="T87" fmla="*/ 798 h 1536"/>
                <a:gd name="T88" fmla="*/ 197 w 2032"/>
                <a:gd name="T89" fmla="*/ 661 h 1536"/>
                <a:gd name="T90" fmla="*/ 269 w 2032"/>
                <a:gd name="T91" fmla="*/ 525 h 1536"/>
                <a:gd name="T92" fmla="*/ 356 w 2032"/>
                <a:gd name="T93" fmla="*/ 395 h 1536"/>
                <a:gd name="T94" fmla="*/ 460 w 2032"/>
                <a:gd name="T95" fmla="*/ 277 h 1536"/>
                <a:gd name="T96" fmla="*/ 581 w 2032"/>
                <a:gd name="T97" fmla="*/ 17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648" y="131"/>
                  </a:moveTo>
                  <a:lnTo>
                    <a:pt x="717" y="96"/>
                  </a:lnTo>
                  <a:lnTo>
                    <a:pt x="788" y="67"/>
                  </a:lnTo>
                  <a:lnTo>
                    <a:pt x="860" y="43"/>
                  </a:lnTo>
                  <a:lnTo>
                    <a:pt x="934" y="24"/>
                  </a:lnTo>
                  <a:lnTo>
                    <a:pt x="1008" y="11"/>
                  </a:lnTo>
                  <a:lnTo>
                    <a:pt x="1083" y="4"/>
                  </a:lnTo>
                  <a:lnTo>
                    <a:pt x="1157" y="0"/>
                  </a:lnTo>
                  <a:lnTo>
                    <a:pt x="1232" y="0"/>
                  </a:lnTo>
                  <a:lnTo>
                    <a:pt x="1306" y="3"/>
                  </a:lnTo>
                  <a:lnTo>
                    <a:pt x="1377" y="8"/>
                  </a:lnTo>
                  <a:lnTo>
                    <a:pt x="1449" y="17"/>
                  </a:lnTo>
                  <a:lnTo>
                    <a:pt x="1517" y="29"/>
                  </a:lnTo>
                  <a:lnTo>
                    <a:pt x="1583" y="42"/>
                  </a:lnTo>
                  <a:lnTo>
                    <a:pt x="1647" y="55"/>
                  </a:lnTo>
                  <a:lnTo>
                    <a:pt x="1707" y="70"/>
                  </a:lnTo>
                  <a:lnTo>
                    <a:pt x="1762" y="86"/>
                  </a:lnTo>
                  <a:lnTo>
                    <a:pt x="1815" y="102"/>
                  </a:lnTo>
                  <a:lnTo>
                    <a:pt x="1862" y="116"/>
                  </a:lnTo>
                  <a:lnTo>
                    <a:pt x="1905" y="131"/>
                  </a:lnTo>
                  <a:lnTo>
                    <a:pt x="1942" y="146"/>
                  </a:lnTo>
                  <a:lnTo>
                    <a:pt x="1972" y="157"/>
                  </a:lnTo>
                  <a:lnTo>
                    <a:pt x="1999" y="167"/>
                  </a:lnTo>
                  <a:lnTo>
                    <a:pt x="2016" y="175"/>
                  </a:lnTo>
                  <a:lnTo>
                    <a:pt x="2028" y="179"/>
                  </a:lnTo>
                  <a:lnTo>
                    <a:pt x="2032" y="182"/>
                  </a:lnTo>
                  <a:lnTo>
                    <a:pt x="2031" y="186"/>
                  </a:lnTo>
                  <a:lnTo>
                    <a:pt x="2029" y="200"/>
                  </a:lnTo>
                  <a:lnTo>
                    <a:pt x="2026" y="220"/>
                  </a:lnTo>
                  <a:lnTo>
                    <a:pt x="2022" y="249"/>
                  </a:lnTo>
                  <a:lnTo>
                    <a:pt x="2018" y="286"/>
                  </a:lnTo>
                  <a:lnTo>
                    <a:pt x="2009" y="326"/>
                  </a:lnTo>
                  <a:lnTo>
                    <a:pt x="2000" y="375"/>
                  </a:lnTo>
                  <a:lnTo>
                    <a:pt x="1989" y="427"/>
                  </a:lnTo>
                  <a:lnTo>
                    <a:pt x="1975" y="483"/>
                  </a:lnTo>
                  <a:lnTo>
                    <a:pt x="1958" y="542"/>
                  </a:lnTo>
                  <a:lnTo>
                    <a:pt x="1940" y="607"/>
                  </a:lnTo>
                  <a:lnTo>
                    <a:pt x="1919" y="672"/>
                  </a:lnTo>
                  <a:lnTo>
                    <a:pt x="1894" y="738"/>
                  </a:lnTo>
                  <a:lnTo>
                    <a:pt x="1866" y="806"/>
                  </a:lnTo>
                  <a:lnTo>
                    <a:pt x="1835" y="875"/>
                  </a:lnTo>
                  <a:lnTo>
                    <a:pt x="1802" y="944"/>
                  </a:lnTo>
                  <a:lnTo>
                    <a:pt x="1764" y="1011"/>
                  </a:lnTo>
                  <a:lnTo>
                    <a:pt x="1722" y="1076"/>
                  </a:lnTo>
                  <a:lnTo>
                    <a:pt x="1676" y="1141"/>
                  </a:lnTo>
                  <a:lnTo>
                    <a:pt x="1627" y="1202"/>
                  </a:lnTo>
                  <a:lnTo>
                    <a:pt x="1573" y="1259"/>
                  </a:lnTo>
                  <a:lnTo>
                    <a:pt x="1514" y="1313"/>
                  </a:lnTo>
                  <a:lnTo>
                    <a:pt x="1452" y="1361"/>
                  </a:lnTo>
                  <a:lnTo>
                    <a:pt x="1383" y="1405"/>
                  </a:lnTo>
                  <a:lnTo>
                    <a:pt x="1315" y="1440"/>
                  </a:lnTo>
                  <a:lnTo>
                    <a:pt x="1245" y="1469"/>
                  </a:lnTo>
                  <a:lnTo>
                    <a:pt x="1173" y="1494"/>
                  </a:lnTo>
                  <a:lnTo>
                    <a:pt x="1099" y="1511"/>
                  </a:lnTo>
                  <a:lnTo>
                    <a:pt x="1024" y="1524"/>
                  </a:lnTo>
                  <a:lnTo>
                    <a:pt x="950" y="1532"/>
                  </a:lnTo>
                  <a:lnTo>
                    <a:pt x="876" y="1536"/>
                  </a:lnTo>
                  <a:lnTo>
                    <a:pt x="801" y="1536"/>
                  </a:lnTo>
                  <a:lnTo>
                    <a:pt x="727" y="1533"/>
                  </a:lnTo>
                  <a:lnTo>
                    <a:pt x="654" y="1527"/>
                  </a:lnTo>
                  <a:lnTo>
                    <a:pt x="584" y="1518"/>
                  </a:lnTo>
                  <a:lnTo>
                    <a:pt x="515" y="1507"/>
                  </a:lnTo>
                  <a:lnTo>
                    <a:pt x="450" y="1495"/>
                  </a:lnTo>
                  <a:lnTo>
                    <a:pt x="385" y="1481"/>
                  </a:lnTo>
                  <a:lnTo>
                    <a:pt x="326" y="1466"/>
                  </a:lnTo>
                  <a:lnTo>
                    <a:pt x="270" y="1450"/>
                  </a:lnTo>
                  <a:lnTo>
                    <a:pt x="218" y="1434"/>
                  </a:lnTo>
                  <a:lnTo>
                    <a:pt x="170" y="1419"/>
                  </a:lnTo>
                  <a:lnTo>
                    <a:pt x="127" y="1405"/>
                  </a:lnTo>
                  <a:lnTo>
                    <a:pt x="91" y="1390"/>
                  </a:lnTo>
                  <a:lnTo>
                    <a:pt x="59" y="1378"/>
                  </a:lnTo>
                  <a:lnTo>
                    <a:pt x="34" y="1368"/>
                  </a:lnTo>
                  <a:lnTo>
                    <a:pt x="16" y="1361"/>
                  </a:lnTo>
                  <a:lnTo>
                    <a:pt x="5" y="1357"/>
                  </a:lnTo>
                  <a:lnTo>
                    <a:pt x="0" y="1355"/>
                  </a:lnTo>
                  <a:lnTo>
                    <a:pt x="0" y="1349"/>
                  </a:lnTo>
                  <a:lnTo>
                    <a:pt x="3" y="1336"/>
                  </a:lnTo>
                  <a:lnTo>
                    <a:pt x="5" y="1316"/>
                  </a:lnTo>
                  <a:lnTo>
                    <a:pt x="9" y="1287"/>
                  </a:lnTo>
                  <a:lnTo>
                    <a:pt x="15" y="1250"/>
                  </a:lnTo>
                  <a:lnTo>
                    <a:pt x="22" y="1209"/>
                  </a:lnTo>
                  <a:lnTo>
                    <a:pt x="33" y="1161"/>
                  </a:lnTo>
                  <a:lnTo>
                    <a:pt x="44" y="1109"/>
                  </a:lnTo>
                  <a:lnTo>
                    <a:pt x="57" y="1053"/>
                  </a:lnTo>
                  <a:lnTo>
                    <a:pt x="73" y="993"/>
                  </a:lnTo>
                  <a:lnTo>
                    <a:pt x="92" y="929"/>
                  </a:lnTo>
                  <a:lnTo>
                    <a:pt x="114" y="865"/>
                  </a:lnTo>
                  <a:lnTo>
                    <a:pt x="139" y="798"/>
                  </a:lnTo>
                  <a:lnTo>
                    <a:pt x="167" y="729"/>
                  </a:lnTo>
                  <a:lnTo>
                    <a:pt x="197" y="661"/>
                  </a:lnTo>
                  <a:lnTo>
                    <a:pt x="231" y="592"/>
                  </a:lnTo>
                  <a:lnTo>
                    <a:pt x="269" y="525"/>
                  </a:lnTo>
                  <a:lnTo>
                    <a:pt x="311" y="459"/>
                  </a:lnTo>
                  <a:lnTo>
                    <a:pt x="356" y="395"/>
                  </a:lnTo>
                  <a:lnTo>
                    <a:pt x="406" y="334"/>
                  </a:lnTo>
                  <a:lnTo>
                    <a:pt x="460" y="277"/>
                  </a:lnTo>
                  <a:lnTo>
                    <a:pt x="518" y="223"/>
                  </a:lnTo>
                  <a:lnTo>
                    <a:pt x="581" y="175"/>
                  </a:lnTo>
                  <a:lnTo>
                    <a:pt x="648" y="131"/>
                  </a:lnTo>
                </a:path>
              </a:pathLst>
            </a:custGeom>
            <a:gradFill>
              <a:gsLst>
                <a:gs pos="0">
                  <a:srgbClr val="14CD68"/>
                </a:gs>
                <a:gs pos="100000">
                  <a:srgbClr val="0B6E38"/>
                </a:gs>
              </a:gsLst>
              <a:lin ang="13500000" scaled="0"/>
            </a:gradFill>
            <a:ln w="3175">
              <a:solidFill>
                <a:schemeClr val="accent1">
                  <a:lumMod val="60000"/>
                  <a:lumOff val="40000"/>
                </a:schemeClr>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34986" rIns="69972" bIns="34986" anchor="ctr">
              <a:normAutofit/>
            </a:bodyPr>
            <a:lstStyle/>
            <a:p>
              <a:pPr algn="ctr">
                <a:lnSpc>
                  <a:spcPct val="120000"/>
                </a:lnSpc>
              </a:pPr>
              <a:r>
                <a:rPr lang="zh-CN" altLang="en-US" sz="2800" dirty="0">
                  <a:solidFill>
                    <a:srgbClr val="FFFFFF"/>
                  </a:solidFill>
                  <a:latin typeface="+mj-lt"/>
                  <a:ea typeface="+mj-ea"/>
                  <a:cs typeface="+mj-cs"/>
                </a:rPr>
                <a:t>市场分析</a:t>
              </a:r>
            </a:p>
          </p:txBody>
        </p:sp>
        <p:sp>
          <p:nvSpPr>
            <p:cNvPr id="8" name="KSO_GT1"/>
            <p:cNvSpPr>
              <a:spLocks noChangeArrowheads="1"/>
            </p:cNvSpPr>
            <p:nvPr>
              <p:custDataLst>
                <p:tags r:id="rId4"/>
              </p:custDataLst>
            </p:nvPr>
          </p:nvSpPr>
          <p:spPr bwMode="gray">
            <a:xfrm>
              <a:off x="5236" y="5593"/>
              <a:ext cx="1479" cy="1469"/>
            </a:xfrm>
            <a:prstGeom prst="ellipse">
              <a:avLst/>
            </a:prstGeom>
            <a:solidFill>
              <a:srgbClr val="FFFFFF"/>
            </a:solidFill>
            <a:ln w="3175">
              <a:solidFill>
                <a:schemeClr val="accent1">
                  <a:lumMod val="60000"/>
                  <a:lumOff val="40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pPr>
              <a:r>
                <a:rPr lang="en-US" altLang="zh-CN" sz="4000" dirty="0">
                  <a:solidFill>
                    <a:schemeClr val="accent1">
                      <a:lumMod val="50000"/>
                    </a:schemeClr>
                  </a:solidFill>
                </a:rPr>
                <a:t>06</a:t>
              </a:r>
            </a:p>
          </p:txBody>
        </p:sp>
      </p:grpSp>
      <p:grpSp>
        <p:nvGrpSpPr>
          <p:cNvPr id="3" name="组合 2"/>
          <p:cNvGrpSpPr/>
          <p:nvPr/>
        </p:nvGrpSpPr>
        <p:grpSpPr>
          <a:xfrm>
            <a:off x="4721724" y="2262505"/>
            <a:ext cx="6526031" cy="2887266"/>
            <a:chOff x="5581" y="3168"/>
            <a:chExt cx="12203" cy="5195"/>
          </a:xfrm>
        </p:grpSpPr>
        <p:sp>
          <p:nvSpPr>
            <p:cNvPr id="27650" name="Rectangle 2"/>
            <p:cNvSpPr/>
            <p:nvPr/>
          </p:nvSpPr>
          <p:spPr>
            <a:xfrm>
              <a:off x="5627" y="3176"/>
              <a:ext cx="5752" cy="2367"/>
            </a:xfrm>
            <a:prstGeom prst="rect">
              <a:avLst/>
            </a:prstGeom>
            <a:solidFill>
              <a:srgbClr val="3AB050"/>
            </a:solidFill>
            <a:ln w="9525" cap="flat" cmpd="sng">
              <a:prstDash val="solid"/>
              <a:miter/>
              <a:headEnd type="none" w="med" len="med"/>
              <a:tailEnd type="none" w="med" len="med"/>
            </a:ln>
            <a:scene3d>
              <a:camera prst="legacyPerspectiveBottomRight">
                <a:rot lat="0" lon="0" rev="0"/>
              </a:camera>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lvl="0" eaLnBrk="1" hangingPunct="1"/>
              <a:endParaRPr lang="zh-CN" altLang="en-US" dirty="0">
                <a:latin typeface="Arial" panose="020B0604020202020204" pitchFamily="34" charset="0"/>
                <a:ea typeface="Arial" panose="020B0604020202020204" pitchFamily="34" charset="0"/>
              </a:endParaRPr>
            </a:p>
          </p:txBody>
        </p:sp>
        <p:sp>
          <p:nvSpPr>
            <p:cNvPr id="27652" name="Rectangle 4"/>
            <p:cNvSpPr/>
            <p:nvPr/>
          </p:nvSpPr>
          <p:spPr>
            <a:xfrm>
              <a:off x="11807" y="3168"/>
              <a:ext cx="5962" cy="2368"/>
            </a:xfrm>
            <a:prstGeom prst="rect">
              <a:avLst/>
            </a:prstGeom>
            <a:solidFill>
              <a:schemeClr val="accent3">
                <a:lumMod val="75000"/>
              </a:schemeClr>
            </a:solidFill>
            <a:ln w="9525" cap="flat" cmpd="sng">
              <a:prstDash val="solid"/>
              <a:miter/>
              <a:headEnd type="none" w="med" len="med"/>
              <a:tailEnd type="none" w="med" len="med"/>
            </a:ln>
            <a:scene3d>
              <a:camera prst="legacyPerspectiveBottomLeft">
                <a:rot lat="0" lon="0" rev="0"/>
              </a:camera>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lvl="0" eaLnBrk="1" hangingPunct="1"/>
              <a:endParaRPr lang="zh-CN" altLang="en-US" dirty="0">
                <a:latin typeface="Arial" panose="020B0604020202020204" pitchFamily="34" charset="0"/>
                <a:ea typeface="Arial" panose="020B0604020202020204" pitchFamily="34" charset="0"/>
              </a:endParaRPr>
            </a:p>
          </p:txBody>
        </p:sp>
        <p:sp>
          <p:nvSpPr>
            <p:cNvPr id="27654" name="Rectangle 6"/>
            <p:cNvSpPr/>
            <p:nvPr/>
          </p:nvSpPr>
          <p:spPr>
            <a:xfrm>
              <a:off x="5624" y="5996"/>
              <a:ext cx="5753" cy="2367"/>
            </a:xfrm>
            <a:prstGeom prst="rect">
              <a:avLst/>
            </a:prstGeom>
            <a:solidFill>
              <a:srgbClr val="0070C0"/>
            </a:solidFill>
            <a:ln w="9525" cap="flat" cmpd="sng">
              <a:prstDash val="solid"/>
              <a:miter/>
              <a:headEnd type="none" w="med" len="med"/>
              <a:tailEnd type="none" w="med" len="med"/>
            </a:ln>
            <a:scene3d>
              <a:camera prst="legacyPerspectiv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lvl="0" eaLnBrk="1" hangingPunct="1"/>
              <a:endParaRPr lang="zh-CN" altLang="en-US" dirty="0">
                <a:latin typeface="Arial" panose="020B0604020202020204" pitchFamily="34" charset="0"/>
                <a:ea typeface="Arial" panose="020B0604020202020204" pitchFamily="34" charset="0"/>
              </a:endParaRPr>
            </a:p>
          </p:txBody>
        </p:sp>
        <p:sp>
          <p:nvSpPr>
            <p:cNvPr id="27656" name="Rectangle 8"/>
            <p:cNvSpPr/>
            <p:nvPr/>
          </p:nvSpPr>
          <p:spPr>
            <a:xfrm>
              <a:off x="11814" y="5998"/>
              <a:ext cx="5970" cy="2353"/>
            </a:xfrm>
            <a:prstGeom prst="rect">
              <a:avLst/>
            </a:prstGeom>
            <a:solidFill>
              <a:srgbClr val="7030A0"/>
            </a:solidFill>
            <a:ln w="9525" cap="flat" cmpd="sng">
              <a:prstDash val="solid"/>
              <a:miter/>
              <a:headEnd type="none" w="med" len="med"/>
              <a:tailEnd type="none" w="med" len="med"/>
            </a:ln>
            <a:scene3d>
              <a:camera prst="legacyPerspectiveTopLeft">
                <a:rot lat="0" lon="0" rev="0"/>
              </a:camera>
              <a:lightRig rig="legacyFlat3" dir="b"/>
            </a:scene3d>
            <a:sp3d extrusionH="430200" prstMaterial="legacyMatte">
              <a:bevelT w="13500" h="13500" prst="angle"/>
              <a:bevelB w="13500" h="13500" prst="angle"/>
              <a:extrusionClr>
                <a:schemeClr val="hlink"/>
              </a:extrusionClr>
            </a:sp3d>
          </p:spPr>
          <p:txBody>
            <a:bodyPr wrap="none" anchor="ctr">
              <a:flatTx/>
            </a:bodyPr>
            <a:lstStyle/>
            <a:p>
              <a:pPr lvl="0" eaLnBrk="1" hangingPunct="1"/>
              <a:endParaRPr lang="zh-CN" altLang="en-US" dirty="0">
                <a:latin typeface="Arial" panose="020B0604020202020204" pitchFamily="34" charset="0"/>
                <a:ea typeface="Arial" panose="020B0604020202020204" pitchFamily="34" charset="0"/>
              </a:endParaRPr>
            </a:p>
          </p:txBody>
        </p:sp>
        <p:sp>
          <p:nvSpPr>
            <p:cNvPr id="27658" name="Text Box 10"/>
            <p:cNvSpPr txBox="1"/>
            <p:nvPr/>
          </p:nvSpPr>
          <p:spPr>
            <a:xfrm>
              <a:off x="14249" y="6357"/>
              <a:ext cx="3163" cy="1528"/>
            </a:xfrm>
            <a:prstGeom prst="rect">
              <a:avLst/>
            </a:prstGeom>
            <a:noFill/>
            <a:ln w="9525">
              <a:noFill/>
            </a:ln>
          </p:spPr>
          <p:txBody>
            <a:bodyPr wrap="square">
              <a:spAutoFit/>
              <a:scene3d>
                <a:camera prst="orthographicFront"/>
                <a:lightRig rig="threePt" dir="t"/>
              </a:scene3d>
            </a:bodyPr>
            <a:lstStyle/>
            <a:p>
              <a:pPr lvl="0" algn="ctr" eaLnBrk="0" hangingPunct="0"/>
              <a:r>
                <a:rPr lang="zh-CN" altLang="en-US" sz="2400" b="1" dirty="0">
                  <a:solidFill>
                    <a:schemeClr val="bg2"/>
                  </a:solidFill>
                  <a:effectLst>
                    <a:reflection blurRad="6350" stA="53000" endA="300" endPos="35500" dir="5400000" sy="-90000" algn="bl" rotWithShape="0"/>
                  </a:effectLst>
                  <a:latin typeface="微软雅黑" panose="020B0503020204020204" charset="-122"/>
                  <a:ea typeface="微软雅黑" panose="020B0503020204020204" charset="-122"/>
                </a:rPr>
                <a:t>确立品牌推广战略</a:t>
              </a:r>
            </a:p>
          </p:txBody>
        </p:sp>
        <p:sp>
          <p:nvSpPr>
            <p:cNvPr id="27659" name="Text Box 11"/>
            <p:cNvSpPr txBox="1"/>
            <p:nvPr/>
          </p:nvSpPr>
          <p:spPr>
            <a:xfrm>
              <a:off x="5724" y="3363"/>
              <a:ext cx="3304" cy="1874"/>
            </a:xfrm>
            <a:prstGeom prst="rect">
              <a:avLst/>
            </a:prstGeom>
            <a:noFill/>
            <a:ln w="9525">
              <a:noFill/>
            </a:ln>
          </p:spPr>
          <p:txBody>
            <a:bodyPr wrap="square">
              <a:spAutoFit/>
            </a:bodyPr>
            <a:lstStyle/>
            <a:p>
              <a:pPr lvl="0" indent="0" algn="ctr" eaLnBrk="0" hangingPunct="0">
                <a:lnSpc>
                  <a:spcPct val="130000"/>
                </a:lnSpc>
                <a:buNone/>
              </a:pPr>
              <a:r>
                <a:rPr lang="zh-CN" altLang="en-US" sz="2400" b="1" dirty="0">
                  <a:solidFill>
                    <a:schemeClr val="bg2"/>
                  </a:solidFill>
                  <a:effectLst>
                    <a:reflection blurRad="6350" stA="53000" endA="300" endPos="35500" dir="5400000" sy="-90000" algn="bl" rotWithShape="0"/>
                  </a:effectLst>
                  <a:latin typeface="微软雅黑" panose="020B0503020204020204" charset="-122"/>
                  <a:ea typeface="微软雅黑" panose="020B0503020204020204" charset="-122"/>
                </a:rPr>
                <a:t>弥补销售渠道的不足</a:t>
              </a:r>
            </a:p>
          </p:txBody>
        </p:sp>
        <p:sp>
          <p:nvSpPr>
            <p:cNvPr id="27660" name="Text Box 12"/>
            <p:cNvSpPr txBox="1"/>
            <p:nvPr/>
          </p:nvSpPr>
          <p:spPr>
            <a:xfrm>
              <a:off x="14249" y="3268"/>
              <a:ext cx="3391" cy="2186"/>
            </a:xfrm>
            <a:prstGeom prst="rect">
              <a:avLst/>
            </a:prstGeom>
            <a:noFill/>
            <a:ln w="9525">
              <a:noFill/>
            </a:ln>
          </p:spPr>
          <p:txBody>
            <a:bodyPr wrap="square">
              <a:spAutoFit/>
              <a:scene3d>
                <a:camera prst="orthographicFront"/>
                <a:lightRig rig="threePt" dir="t"/>
              </a:scene3d>
            </a:bodyPr>
            <a:lstStyle/>
            <a:p>
              <a:pPr lvl="0" algn="ctr" eaLnBrk="0" hangingPunct="0"/>
              <a:r>
                <a:rPr lang="en-US" altLang="zh-CN" sz="1400" dirty="0">
                  <a:solidFill>
                    <a:schemeClr val="bg2"/>
                  </a:solidFill>
                  <a:effectLst>
                    <a:reflection blurRad="6350" stA="53000" endA="300" endPos="35500" dir="5400000" sy="-90000" algn="bl" rotWithShape="0"/>
                  </a:effectLst>
                  <a:latin typeface="Arial" panose="020B0604020202020204" pitchFamily="34" charset="0"/>
                  <a:ea typeface="宋体" panose="02010600030101010101" pitchFamily="2" charset="-122"/>
                </a:rPr>
                <a:t> </a:t>
              </a:r>
              <a:r>
                <a:rPr lang="zh-CN" altLang="en-US" sz="2400" b="1" dirty="0">
                  <a:solidFill>
                    <a:schemeClr val="bg2"/>
                  </a:solidFill>
                  <a:effectLst>
                    <a:reflection blurRad="6350" stA="53000" endA="300" endPos="35500" dir="5400000" sy="-90000" algn="bl" rotWithShape="0"/>
                  </a:effectLst>
                  <a:latin typeface="微软雅黑" panose="020B0503020204020204" charset="-122"/>
                  <a:ea typeface="微软雅黑" panose="020B0503020204020204" charset="-122"/>
                </a:rPr>
                <a:t>在农特产品方面树立品牌好形象</a:t>
              </a:r>
            </a:p>
          </p:txBody>
        </p:sp>
        <p:sp>
          <p:nvSpPr>
            <p:cNvPr id="27661" name="Text Box 13"/>
            <p:cNvSpPr txBox="1"/>
            <p:nvPr/>
          </p:nvSpPr>
          <p:spPr>
            <a:xfrm>
              <a:off x="5581" y="6149"/>
              <a:ext cx="3447" cy="1874"/>
            </a:xfrm>
            <a:prstGeom prst="rect">
              <a:avLst/>
            </a:prstGeom>
            <a:noFill/>
            <a:ln w="9525">
              <a:noFill/>
            </a:ln>
          </p:spPr>
          <p:txBody>
            <a:bodyPr wrap="square">
              <a:spAutoFit/>
              <a:scene3d>
                <a:camera prst="orthographicFront"/>
                <a:lightRig rig="threePt" dir="t"/>
              </a:scene3d>
            </a:bodyPr>
            <a:lstStyle/>
            <a:p>
              <a:pPr lvl="0" indent="0" algn="ctr" eaLnBrk="0" hangingPunct="0">
                <a:lnSpc>
                  <a:spcPct val="130000"/>
                </a:lnSpc>
                <a:buNone/>
              </a:pPr>
              <a:r>
                <a:rPr lang="zh-CN" altLang="en-US" sz="2400" b="1" dirty="0">
                  <a:solidFill>
                    <a:schemeClr val="bg2"/>
                  </a:solidFill>
                  <a:effectLst>
                    <a:reflection blurRad="6350" stA="53000" endA="300" endPos="35500" dir="5400000" sy="-90000" algn="bl" rotWithShape="0"/>
                  </a:effectLst>
                  <a:latin typeface="微软雅黑" panose="020B0503020204020204" charset="-122"/>
                  <a:ea typeface="微软雅黑" panose="020B0503020204020204" charset="-122"/>
                </a:rPr>
                <a:t>定位：农特产健康使者</a:t>
              </a:r>
            </a:p>
          </p:txBody>
        </p:sp>
        <p:grpSp>
          <p:nvGrpSpPr>
            <p:cNvPr id="27667" name="Group 32"/>
            <p:cNvGrpSpPr/>
            <p:nvPr/>
          </p:nvGrpSpPr>
          <p:grpSpPr>
            <a:xfrm>
              <a:off x="10307" y="4588"/>
              <a:ext cx="2615" cy="2540"/>
              <a:chOff x="0" y="0"/>
              <a:chExt cx="901" cy="888"/>
            </a:xfrm>
          </p:grpSpPr>
          <p:pic>
            <p:nvPicPr>
              <p:cNvPr id="27670" name="Picture 33" descr="circuler_1"/>
              <p:cNvPicPr>
                <a:picLocks noChangeAspect="1"/>
              </p:cNvPicPr>
              <p:nvPr/>
            </p:nvPicPr>
            <p:blipFill>
              <a:blip r:embed="rId7" cstate="print"/>
              <a:stretch>
                <a:fillRect/>
              </a:stretch>
            </p:blipFill>
            <p:spPr>
              <a:xfrm>
                <a:off x="0" y="0"/>
                <a:ext cx="901" cy="886"/>
              </a:xfrm>
              <a:prstGeom prst="rect">
                <a:avLst/>
              </a:prstGeom>
              <a:noFill/>
              <a:ln w="9525">
                <a:noFill/>
              </a:ln>
            </p:spPr>
          </p:pic>
          <p:sp>
            <p:nvSpPr>
              <p:cNvPr id="30754" name="Oval 34"/>
              <p:cNvSpPr>
                <a:spLocks noChangeArrowheads="1"/>
              </p:cNvSpPr>
              <p:nvPr/>
            </p:nvSpPr>
            <p:spPr bwMode="auto">
              <a:xfrm>
                <a:off x="0" y="0"/>
                <a:ext cx="895" cy="888"/>
              </a:xfrm>
              <a:prstGeom prst="ellipse">
                <a:avLst/>
              </a:prstGeom>
              <a:gradFill rotWithShape="1">
                <a:gsLst>
                  <a:gs pos="0">
                    <a:srgbClr val="FFFF99">
                      <a:gamma/>
                      <a:shade val="26275"/>
                      <a:invGamma/>
                      <a:alpha val="89999"/>
                    </a:srgbClr>
                  </a:gs>
                  <a:gs pos="50000">
                    <a:srgbClr val="FFFF99">
                      <a:alpha val="45000"/>
                    </a:srgbClr>
                  </a:gs>
                  <a:gs pos="100000">
                    <a:srgbClr val="FFFF99">
                      <a:gamma/>
                      <a:shade val="26275"/>
                      <a:invGamma/>
                      <a:alpha val="89999"/>
                    </a:srgbClr>
                  </a:gs>
                </a:gsLst>
                <a:lin ang="5400000" scaled="1"/>
              </a:gradFill>
              <a:ln w="57150" cmpd="sng">
                <a:solidFill>
                  <a:srgbClr val="F8F8F8"/>
                </a:solid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27674" name="未知"/>
              <p:cNvSpPr/>
              <p:nvPr/>
            </p:nvSpPr>
            <p:spPr>
              <a:xfrm>
                <a:off x="93" y="18"/>
                <a:ext cx="703" cy="308"/>
              </a:xfrm>
              <a:custGeom>
                <a:avLst/>
                <a:gdLst/>
                <a:ahLst/>
                <a:cxnLst>
                  <a:cxn ang="0">
                    <a:pos x="692" y="173"/>
                  </a:cxn>
                  <a:cxn ang="0">
                    <a:pos x="701" y="191"/>
                  </a:cxn>
                  <a:cxn ang="0">
                    <a:pos x="703" y="208"/>
                  </a:cxn>
                  <a:cxn ang="0">
                    <a:pos x="700" y="223"/>
                  </a:cxn>
                  <a:cxn ang="0">
                    <a:pos x="691" y="238"/>
                  </a:cxn>
                  <a:cxn ang="0">
                    <a:pos x="677" y="250"/>
                  </a:cxn>
                  <a:cxn ang="0">
                    <a:pos x="659" y="261"/>
                  </a:cxn>
                  <a:cxn ang="0">
                    <a:pos x="636" y="272"/>
                  </a:cxn>
                  <a:cxn ang="0">
                    <a:pos x="610" y="281"/>
                  </a:cxn>
                  <a:cxn ang="0">
                    <a:pos x="581" y="289"/>
                  </a:cxn>
                  <a:cxn ang="0">
                    <a:pos x="549" y="295"/>
                  </a:cxn>
                  <a:cxn ang="0">
                    <a:pos x="515" y="300"/>
                  </a:cxn>
                  <a:cxn ang="0">
                    <a:pos x="477" y="305"/>
                  </a:cxn>
                  <a:cxn ang="0">
                    <a:pos x="439" y="307"/>
                  </a:cxn>
                  <a:cxn ang="0">
                    <a:pos x="423" y="308"/>
                  </a:cxn>
                  <a:cxn ang="0">
                    <a:pos x="253" y="308"/>
                  </a:cxn>
                  <a:cxn ang="0">
                    <a:pos x="251" y="308"/>
                  </a:cxn>
                  <a:cxn ang="0">
                    <a:pos x="218" y="306"/>
                  </a:cxn>
                  <a:cxn ang="0">
                    <a:pos x="185" y="305"/>
                  </a:cxn>
                  <a:cxn ang="0">
                    <a:pos x="154" y="301"/>
                  </a:cxn>
                  <a:cxn ang="0">
                    <a:pos x="125" y="298"/>
                  </a:cxn>
                  <a:cxn ang="0">
                    <a:pos x="99" y="293"/>
                  </a:cxn>
                  <a:cxn ang="0">
                    <a:pos x="75" y="287"/>
                  </a:cxn>
                  <a:cxn ang="0">
                    <a:pos x="54" y="280"/>
                  </a:cxn>
                  <a:cxn ang="0">
                    <a:pos x="36" y="273"/>
                  </a:cxn>
                  <a:cxn ang="0">
                    <a:pos x="21" y="263"/>
                  </a:cxn>
                  <a:cxn ang="0">
                    <a:pos x="10" y="252"/>
                  </a:cxn>
                  <a:cxn ang="0">
                    <a:pos x="3" y="240"/>
                  </a:cxn>
                  <a:cxn ang="0">
                    <a:pos x="0" y="227"/>
                  </a:cxn>
                  <a:cxn ang="0">
                    <a:pos x="0" y="225"/>
                  </a:cxn>
                  <a:cxn ang="0">
                    <a:pos x="2" y="211"/>
                  </a:cxn>
                  <a:cxn ang="0">
                    <a:pos x="9" y="193"/>
                  </a:cxn>
                  <a:cxn ang="0">
                    <a:pos x="27" y="160"/>
                  </a:cxn>
                  <a:cxn ang="0">
                    <a:pos x="50" y="129"/>
                  </a:cxn>
                  <a:cxn ang="0">
                    <a:pos x="78" y="102"/>
                  </a:cxn>
                  <a:cxn ang="0">
                    <a:pos x="109" y="76"/>
                  </a:cxn>
                  <a:cxn ang="0">
                    <a:pos x="144" y="54"/>
                  </a:cxn>
                  <a:cxn ang="0">
                    <a:pos x="181" y="35"/>
                  </a:cxn>
                  <a:cxn ang="0">
                    <a:pos x="221" y="20"/>
                  </a:cxn>
                  <a:cxn ang="0">
                    <a:pos x="264" y="9"/>
                  </a:cxn>
                  <a:cxn ang="0">
                    <a:pos x="309" y="3"/>
                  </a:cxn>
                  <a:cxn ang="0">
                    <a:pos x="355" y="0"/>
                  </a:cxn>
                  <a:cxn ang="0">
                    <a:pos x="355" y="0"/>
                  </a:cxn>
                  <a:cxn ang="0">
                    <a:pos x="404" y="3"/>
                  </a:cxn>
                  <a:cxn ang="0">
                    <a:pos x="451" y="10"/>
                  </a:cxn>
                  <a:cxn ang="0">
                    <a:pos x="496" y="23"/>
                  </a:cxn>
                  <a:cxn ang="0">
                    <a:pos x="537" y="39"/>
                  </a:cxn>
                  <a:cxn ang="0">
                    <a:pos x="576" y="59"/>
                  </a:cxn>
                  <a:cxn ang="0">
                    <a:pos x="611" y="84"/>
                  </a:cxn>
                  <a:cxn ang="0">
                    <a:pos x="643" y="111"/>
                  </a:cxn>
                  <a:cxn ang="0">
                    <a:pos x="669" y="141"/>
                  </a:cxn>
                  <a:cxn ang="0">
                    <a:pos x="692" y="173"/>
                  </a:cxn>
                  <a:cxn ang="0">
                    <a:pos x="692" y="173"/>
                  </a:cxn>
                </a:cxnLst>
                <a:rect l="0" t="0" r="0" b="0"/>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alpha val="100000"/>
                    </a:srgbClr>
                  </a:gs>
                  <a:gs pos="100000">
                    <a:srgbClr val="E2E1B7">
                      <a:alpha val="100000"/>
                    </a:srgbClr>
                  </a:gs>
                </a:gsLst>
                <a:lin ang="5400000" scaled="1"/>
                <a:tileRect/>
              </a:gradFill>
              <a:ln w="9525">
                <a:noFill/>
              </a:ln>
            </p:spPr>
            <p:txBody>
              <a:bodyPr/>
              <a:lstStyle/>
              <a:p>
                <a:endParaRPr lang="zh-CN" altLang="en-US"/>
              </a:p>
            </p:txBody>
          </p:sp>
          <p:grpSp>
            <p:nvGrpSpPr>
              <p:cNvPr id="27675" name="Group 36"/>
              <p:cNvGrpSpPr/>
              <p:nvPr/>
            </p:nvGrpSpPr>
            <p:grpSpPr>
              <a:xfrm rot="-1297425" flipH="1" flipV="1">
                <a:off x="68" y="693"/>
                <a:ext cx="781" cy="188"/>
                <a:chOff x="0" y="0"/>
                <a:chExt cx="893" cy="246"/>
              </a:xfrm>
            </p:grpSpPr>
            <p:grpSp>
              <p:nvGrpSpPr>
                <p:cNvPr id="27676" name="Group 37"/>
                <p:cNvGrpSpPr/>
                <p:nvPr/>
              </p:nvGrpSpPr>
              <p:grpSpPr>
                <a:xfrm>
                  <a:off x="0" y="0"/>
                  <a:ext cx="743" cy="185"/>
                  <a:chOff x="0" y="0"/>
                  <a:chExt cx="1118" cy="279"/>
                </a:xfrm>
              </p:grpSpPr>
              <p:sp>
                <p:nvSpPr>
                  <p:cNvPr id="27682" name="AutoShape 38"/>
                  <p:cNvSpPr/>
                  <p:nvPr/>
                </p:nvSpPr>
                <p:spPr>
                  <a:xfrm rot="5263130">
                    <a:off x="293" y="-294"/>
                    <a:ext cx="227" cy="816"/>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7683" name="AutoShape 39"/>
                  <p:cNvSpPr/>
                  <p:nvPr/>
                </p:nvSpPr>
                <p:spPr>
                  <a:xfrm rot="6078281">
                    <a:off x="429" y="-294"/>
                    <a:ext cx="227" cy="816"/>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7684" name="AutoShape 40"/>
                  <p:cNvSpPr/>
                  <p:nvPr/>
                </p:nvSpPr>
                <p:spPr>
                  <a:xfrm rot="6373927">
                    <a:off x="505" y="-272"/>
                    <a:ext cx="227" cy="816"/>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7685" name="AutoShape 41"/>
                  <p:cNvSpPr/>
                  <p:nvPr/>
                </p:nvSpPr>
                <p:spPr>
                  <a:xfrm rot="6906312">
                    <a:off x="595" y="-242"/>
                    <a:ext cx="227" cy="816"/>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nvGrpSpPr>
                <p:cNvPr id="27677" name="Group 42"/>
                <p:cNvGrpSpPr/>
                <p:nvPr/>
              </p:nvGrpSpPr>
              <p:grpSpPr>
                <a:xfrm rot="1353540">
                  <a:off x="150" y="60"/>
                  <a:ext cx="743" cy="186"/>
                  <a:chOff x="0" y="0"/>
                  <a:chExt cx="1118" cy="279"/>
                </a:xfrm>
              </p:grpSpPr>
              <p:sp>
                <p:nvSpPr>
                  <p:cNvPr id="27678" name="AutoShape 43"/>
                  <p:cNvSpPr/>
                  <p:nvPr/>
                </p:nvSpPr>
                <p:spPr>
                  <a:xfrm rot="5263130">
                    <a:off x="293" y="-294"/>
                    <a:ext cx="227" cy="816"/>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7679" name="AutoShape 44"/>
                  <p:cNvSpPr/>
                  <p:nvPr/>
                </p:nvSpPr>
                <p:spPr>
                  <a:xfrm rot="6078281">
                    <a:off x="429" y="-294"/>
                    <a:ext cx="227" cy="816"/>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7680" name="AutoShape 45"/>
                  <p:cNvSpPr/>
                  <p:nvPr/>
                </p:nvSpPr>
                <p:spPr>
                  <a:xfrm rot="6373927">
                    <a:off x="505" y="-272"/>
                    <a:ext cx="227" cy="816"/>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7681" name="AutoShape 46"/>
                  <p:cNvSpPr/>
                  <p:nvPr/>
                </p:nvSpPr>
                <p:spPr>
                  <a:xfrm rot="6906312">
                    <a:off x="595" y="-242"/>
                    <a:ext cx="227" cy="816"/>
                  </a:xfrm>
                  <a:prstGeom prst="moon">
                    <a:avLst>
                      <a:gd name="adj" fmla="val 49773"/>
                    </a:avLst>
                  </a:prstGeom>
                  <a:solidFill>
                    <a:srgbClr val="F8F8F8">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grpSp>
      </p:grpSp>
      <p:sp>
        <p:nvSpPr>
          <p:cNvPr id="4" name=" 4"/>
          <p:cNvSpPr/>
          <p:nvPr/>
        </p:nvSpPr>
        <p:spPr bwMode="auto">
          <a:xfrm>
            <a:off x="6924040" y="2609850"/>
            <a:ext cx="563880" cy="563880"/>
          </a:xfrm>
          <a:custGeom>
            <a:avLst/>
            <a:gdLst>
              <a:gd name="T0" fmla="*/ 1054621 w 5074"/>
              <a:gd name="T1" fmla="*/ 447065 h 4720"/>
              <a:gd name="T2" fmla="*/ 1147355 w 5074"/>
              <a:gd name="T3" fmla="*/ 366736 h 4720"/>
              <a:gd name="T4" fmla="*/ 1187528 w 5074"/>
              <a:gd name="T5" fmla="*/ 246993 h 4720"/>
              <a:gd name="T6" fmla="*/ 1164626 w 5074"/>
              <a:gd name="T7" fmla="*/ 133256 h 4720"/>
              <a:gd name="T8" fmla="*/ 1083905 w 5074"/>
              <a:gd name="T9" fmla="*/ 40540 h 4720"/>
              <a:gd name="T10" fmla="*/ 964890 w 5074"/>
              <a:gd name="T11" fmla="*/ 375 h 4720"/>
              <a:gd name="T12" fmla="*/ 850755 w 5074"/>
              <a:gd name="T13" fmla="*/ 23273 h 4720"/>
              <a:gd name="T14" fmla="*/ 757269 w 5074"/>
              <a:gd name="T15" fmla="*/ 103977 h 4720"/>
              <a:gd name="T16" fmla="*/ 717472 w 5074"/>
              <a:gd name="T17" fmla="*/ 222969 h 4720"/>
              <a:gd name="T18" fmla="*/ 739999 w 5074"/>
              <a:gd name="T19" fmla="*/ 337082 h 4720"/>
              <a:gd name="T20" fmla="*/ 820719 w 5074"/>
              <a:gd name="T21" fmla="*/ 430173 h 4720"/>
              <a:gd name="T22" fmla="*/ 940486 w 5074"/>
              <a:gd name="T23" fmla="*/ 470338 h 4720"/>
              <a:gd name="T24" fmla="*/ 154307 w 5074"/>
              <a:gd name="T25" fmla="*/ 400144 h 4720"/>
              <a:gd name="T26" fmla="*/ 53688 w 5074"/>
              <a:gd name="T27" fmla="*/ 471464 h 4720"/>
              <a:gd name="T28" fmla="*/ 3004 w 5074"/>
              <a:gd name="T29" fmla="*/ 585576 h 4720"/>
              <a:gd name="T30" fmla="*/ 14267 w 5074"/>
              <a:gd name="T31" fmla="*/ 701941 h 4720"/>
              <a:gd name="T32" fmla="*/ 85601 w 5074"/>
              <a:gd name="T33" fmla="*/ 802915 h 4720"/>
              <a:gd name="T34" fmla="*/ 199360 w 5074"/>
              <a:gd name="T35" fmla="*/ 853965 h 4720"/>
              <a:gd name="T36" fmla="*/ 316499 w 5074"/>
              <a:gd name="T37" fmla="*/ 842329 h 4720"/>
              <a:gd name="T38" fmla="*/ 416742 w 5074"/>
              <a:gd name="T39" fmla="*/ 771009 h 4720"/>
              <a:gd name="T40" fmla="*/ 467803 w 5074"/>
              <a:gd name="T41" fmla="*/ 656896 h 4720"/>
              <a:gd name="T42" fmla="*/ 456164 w 5074"/>
              <a:gd name="T43" fmla="*/ 540532 h 4720"/>
              <a:gd name="T44" fmla="*/ 384830 w 5074"/>
              <a:gd name="T45" fmla="*/ 439933 h 4720"/>
              <a:gd name="T46" fmla="*/ 271070 w 5074"/>
              <a:gd name="T47" fmla="*/ 388883 h 4720"/>
              <a:gd name="T48" fmla="*/ 883418 w 5074"/>
              <a:gd name="T49" fmla="*/ 688803 h 4720"/>
              <a:gd name="T50" fmla="*/ 740750 w 5074"/>
              <a:gd name="T51" fmla="*/ 727090 h 4720"/>
              <a:gd name="T52" fmla="*/ 616854 w 5074"/>
              <a:gd name="T53" fmla="*/ 799912 h 4720"/>
              <a:gd name="T54" fmla="*/ 516610 w 5074"/>
              <a:gd name="T55" fmla="*/ 902763 h 4720"/>
              <a:gd name="T56" fmla="*/ 446402 w 5074"/>
              <a:gd name="T57" fmla="*/ 1028887 h 4720"/>
              <a:gd name="T58" fmla="*/ 411486 w 5074"/>
              <a:gd name="T59" fmla="*/ 1172278 h 4720"/>
              <a:gd name="T60" fmla="*/ 414865 w 5074"/>
              <a:gd name="T61" fmla="*/ 1310790 h 4720"/>
              <a:gd name="T62" fmla="*/ 456539 w 5074"/>
              <a:gd name="T63" fmla="*/ 1451553 h 4720"/>
              <a:gd name="T64" fmla="*/ 532754 w 5074"/>
              <a:gd name="T65" fmla="*/ 1573923 h 4720"/>
              <a:gd name="T66" fmla="*/ 637503 w 5074"/>
              <a:gd name="T67" fmla="*/ 1671519 h 4720"/>
              <a:gd name="T68" fmla="*/ 765529 w 5074"/>
              <a:gd name="T69" fmla="*/ 1738711 h 4720"/>
              <a:gd name="T70" fmla="*/ 910450 w 5074"/>
              <a:gd name="T71" fmla="*/ 1769866 h 4720"/>
              <a:gd name="T72" fmla="*/ 1048614 w 5074"/>
              <a:gd name="T73" fmla="*/ 1763110 h 4720"/>
              <a:gd name="T74" fmla="*/ 1187903 w 5074"/>
              <a:gd name="T75" fmla="*/ 1718065 h 4720"/>
              <a:gd name="T76" fmla="*/ 1308045 w 5074"/>
              <a:gd name="T77" fmla="*/ 1638862 h 4720"/>
              <a:gd name="T78" fmla="*/ 1403408 w 5074"/>
              <a:gd name="T79" fmla="*/ 1532257 h 4720"/>
              <a:gd name="T80" fmla="*/ 1467608 w 5074"/>
              <a:gd name="T81" fmla="*/ 1402380 h 4720"/>
              <a:gd name="T82" fmla="*/ 1495391 w 5074"/>
              <a:gd name="T83" fmla="*/ 1255986 h 4720"/>
              <a:gd name="T84" fmla="*/ 1485254 w 5074"/>
              <a:gd name="T85" fmla="*/ 1118600 h 4720"/>
              <a:gd name="T86" fmla="*/ 1436447 w 5074"/>
              <a:gd name="T87" fmla="*/ 980465 h 4720"/>
              <a:gd name="T88" fmla="*/ 1354975 w 5074"/>
              <a:gd name="T89" fmla="*/ 862599 h 4720"/>
              <a:gd name="T90" fmla="*/ 1245346 w 5074"/>
              <a:gd name="T91" fmla="*/ 770258 h 4720"/>
              <a:gd name="T92" fmla="*/ 1114316 w 5074"/>
              <a:gd name="T93" fmla="*/ 709073 h 4720"/>
              <a:gd name="T94" fmla="*/ 966767 w 5074"/>
              <a:gd name="T95" fmla="*/ 684674 h 4720"/>
              <a:gd name="T96" fmla="*/ 1588877 w 5074"/>
              <a:gd name="T97" fmla="*/ 400144 h 4720"/>
              <a:gd name="T98" fmla="*/ 1487882 w 5074"/>
              <a:gd name="T99" fmla="*/ 471464 h 4720"/>
              <a:gd name="T100" fmla="*/ 1437573 w 5074"/>
              <a:gd name="T101" fmla="*/ 585576 h 4720"/>
              <a:gd name="T102" fmla="*/ 1448836 w 5074"/>
              <a:gd name="T103" fmla="*/ 701941 h 4720"/>
              <a:gd name="T104" fmla="*/ 1520170 w 5074"/>
              <a:gd name="T105" fmla="*/ 802915 h 4720"/>
              <a:gd name="T106" fmla="*/ 1633930 w 5074"/>
              <a:gd name="T107" fmla="*/ 853965 h 4720"/>
              <a:gd name="T108" fmla="*/ 1750317 w 5074"/>
              <a:gd name="T109" fmla="*/ 842329 h 4720"/>
              <a:gd name="T110" fmla="*/ 1850936 w 5074"/>
              <a:gd name="T111" fmla="*/ 771009 h 4720"/>
              <a:gd name="T112" fmla="*/ 1902372 w 5074"/>
              <a:gd name="T113" fmla="*/ 656896 h 4720"/>
              <a:gd name="T114" fmla="*/ 1890733 w 5074"/>
              <a:gd name="T115" fmla="*/ 540532 h 4720"/>
              <a:gd name="T116" fmla="*/ 1819399 w 5074"/>
              <a:gd name="T117" fmla="*/ 439933 h 4720"/>
              <a:gd name="T118" fmla="*/ 1705264 w 5074"/>
              <a:gd name="T119" fmla="*/ 388883 h 47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074" h="4720">
                <a:moveTo>
                  <a:pt x="2537" y="1253"/>
                </a:moveTo>
                <a:lnTo>
                  <a:pt x="2537" y="1253"/>
                </a:lnTo>
                <a:lnTo>
                  <a:pt x="2570" y="1253"/>
                </a:lnTo>
                <a:lnTo>
                  <a:pt x="2600" y="1250"/>
                </a:lnTo>
                <a:lnTo>
                  <a:pt x="2632" y="1245"/>
                </a:lnTo>
                <a:lnTo>
                  <a:pt x="2663" y="1240"/>
                </a:lnTo>
                <a:lnTo>
                  <a:pt x="2693" y="1233"/>
                </a:lnTo>
                <a:lnTo>
                  <a:pt x="2723" y="1224"/>
                </a:lnTo>
                <a:lnTo>
                  <a:pt x="2752" y="1215"/>
                </a:lnTo>
                <a:lnTo>
                  <a:pt x="2780" y="1203"/>
                </a:lnTo>
                <a:lnTo>
                  <a:pt x="2809" y="1191"/>
                </a:lnTo>
                <a:lnTo>
                  <a:pt x="2836" y="1178"/>
                </a:lnTo>
                <a:lnTo>
                  <a:pt x="2861" y="1162"/>
                </a:lnTo>
                <a:lnTo>
                  <a:pt x="2887" y="1146"/>
                </a:lnTo>
                <a:lnTo>
                  <a:pt x="2912" y="1129"/>
                </a:lnTo>
                <a:lnTo>
                  <a:pt x="2935" y="1110"/>
                </a:lnTo>
                <a:lnTo>
                  <a:pt x="2958" y="1089"/>
                </a:lnTo>
                <a:lnTo>
                  <a:pt x="2980" y="1070"/>
                </a:lnTo>
                <a:lnTo>
                  <a:pt x="3001" y="1048"/>
                </a:lnTo>
                <a:lnTo>
                  <a:pt x="3021" y="1025"/>
                </a:lnTo>
                <a:lnTo>
                  <a:pt x="3039" y="1001"/>
                </a:lnTo>
                <a:lnTo>
                  <a:pt x="3056" y="977"/>
                </a:lnTo>
                <a:lnTo>
                  <a:pt x="3072" y="951"/>
                </a:lnTo>
                <a:lnTo>
                  <a:pt x="3088" y="925"/>
                </a:lnTo>
                <a:lnTo>
                  <a:pt x="3102" y="898"/>
                </a:lnTo>
                <a:lnTo>
                  <a:pt x="3114" y="870"/>
                </a:lnTo>
                <a:lnTo>
                  <a:pt x="3125" y="842"/>
                </a:lnTo>
                <a:lnTo>
                  <a:pt x="3135" y="812"/>
                </a:lnTo>
                <a:lnTo>
                  <a:pt x="3143" y="783"/>
                </a:lnTo>
                <a:lnTo>
                  <a:pt x="3151" y="752"/>
                </a:lnTo>
                <a:lnTo>
                  <a:pt x="3156" y="722"/>
                </a:lnTo>
                <a:lnTo>
                  <a:pt x="3160" y="690"/>
                </a:lnTo>
                <a:lnTo>
                  <a:pt x="3163" y="658"/>
                </a:lnTo>
                <a:lnTo>
                  <a:pt x="3163" y="626"/>
                </a:lnTo>
                <a:lnTo>
                  <a:pt x="3163" y="594"/>
                </a:lnTo>
                <a:lnTo>
                  <a:pt x="3160" y="562"/>
                </a:lnTo>
                <a:lnTo>
                  <a:pt x="3156" y="531"/>
                </a:lnTo>
                <a:lnTo>
                  <a:pt x="3151" y="500"/>
                </a:lnTo>
                <a:lnTo>
                  <a:pt x="3143" y="469"/>
                </a:lnTo>
                <a:lnTo>
                  <a:pt x="3135" y="440"/>
                </a:lnTo>
                <a:lnTo>
                  <a:pt x="3125" y="412"/>
                </a:lnTo>
                <a:lnTo>
                  <a:pt x="3114" y="382"/>
                </a:lnTo>
                <a:lnTo>
                  <a:pt x="3102" y="355"/>
                </a:lnTo>
                <a:lnTo>
                  <a:pt x="3088" y="328"/>
                </a:lnTo>
                <a:lnTo>
                  <a:pt x="3072" y="301"/>
                </a:lnTo>
                <a:lnTo>
                  <a:pt x="3056" y="277"/>
                </a:lnTo>
                <a:lnTo>
                  <a:pt x="3039" y="252"/>
                </a:lnTo>
                <a:lnTo>
                  <a:pt x="3021" y="228"/>
                </a:lnTo>
                <a:lnTo>
                  <a:pt x="3001" y="206"/>
                </a:lnTo>
                <a:lnTo>
                  <a:pt x="2980" y="184"/>
                </a:lnTo>
                <a:lnTo>
                  <a:pt x="2958" y="163"/>
                </a:lnTo>
                <a:lnTo>
                  <a:pt x="2935" y="143"/>
                </a:lnTo>
                <a:lnTo>
                  <a:pt x="2912" y="125"/>
                </a:lnTo>
                <a:lnTo>
                  <a:pt x="2887" y="108"/>
                </a:lnTo>
                <a:lnTo>
                  <a:pt x="2861" y="90"/>
                </a:lnTo>
                <a:lnTo>
                  <a:pt x="2836" y="76"/>
                </a:lnTo>
                <a:lnTo>
                  <a:pt x="2809" y="62"/>
                </a:lnTo>
                <a:lnTo>
                  <a:pt x="2780" y="50"/>
                </a:lnTo>
                <a:lnTo>
                  <a:pt x="2752" y="38"/>
                </a:lnTo>
                <a:lnTo>
                  <a:pt x="2723" y="28"/>
                </a:lnTo>
                <a:lnTo>
                  <a:pt x="2693" y="21"/>
                </a:lnTo>
                <a:lnTo>
                  <a:pt x="2663" y="13"/>
                </a:lnTo>
                <a:lnTo>
                  <a:pt x="2632" y="7"/>
                </a:lnTo>
                <a:lnTo>
                  <a:pt x="2600" y="3"/>
                </a:lnTo>
                <a:lnTo>
                  <a:pt x="2570" y="1"/>
                </a:lnTo>
                <a:lnTo>
                  <a:pt x="2537" y="0"/>
                </a:lnTo>
                <a:lnTo>
                  <a:pt x="2505" y="1"/>
                </a:lnTo>
                <a:lnTo>
                  <a:pt x="2473" y="3"/>
                </a:lnTo>
                <a:lnTo>
                  <a:pt x="2441" y="7"/>
                </a:lnTo>
                <a:lnTo>
                  <a:pt x="2410" y="13"/>
                </a:lnTo>
                <a:lnTo>
                  <a:pt x="2380" y="21"/>
                </a:lnTo>
                <a:lnTo>
                  <a:pt x="2350" y="28"/>
                </a:lnTo>
                <a:lnTo>
                  <a:pt x="2321" y="38"/>
                </a:lnTo>
                <a:lnTo>
                  <a:pt x="2293" y="50"/>
                </a:lnTo>
                <a:lnTo>
                  <a:pt x="2266" y="62"/>
                </a:lnTo>
                <a:lnTo>
                  <a:pt x="2237" y="76"/>
                </a:lnTo>
                <a:lnTo>
                  <a:pt x="2212" y="90"/>
                </a:lnTo>
                <a:lnTo>
                  <a:pt x="2186" y="108"/>
                </a:lnTo>
                <a:lnTo>
                  <a:pt x="2161" y="125"/>
                </a:lnTo>
                <a:lnTo>
                  <a:pt x="2138" y="143"/>
                </a:lnTo>
                <a:lnTo>
                  <a:pt x="2115" y="163"/>
                </a:lnTo>
                <a:lnTo>
                  <a:pt x="2094" y="184"/>
                </a:lnTo>
                <a:lnTo>
                  <a:pt x="2073" y="206"/>
                </a:lnTo>
                <a:lnTo>
                  <a:pt x="2054" y="228"/>
                </a:lnTo>
                <a:lnTo>
                  <a:pt x="2035" y="252"/>
                </a:lnTo>
                <a:lnTo>
                  <a:pt x="2017" y="277"/>
                </a:lnTo>
                <a:lnTo>
                  <a:pt x="2001" y="301"/>
                </a:lnTo>
                <a:lnTo>
                  <a:pt x="1986" y="328"/>
                </a:lnTo>
                <a:lnTo>
                  <a:pt x="1971" y="355"/>
                </a:lnTo>
                <a:lnTo>
                  <a:pt x="1959" y="382"/>
                </a:lnTo>
                <a:lnTo>
                  <a:pt x="1948" y="412"/>
                </a:lnTo>
                <a:lnTo>
                  <a:pt x="1938" y="440"/>
                </a:lnTo>
                <a:lnTo>
                  <a:pt x="1930" y="469"/>
                </a:lnTo>
                <a:lnTo>
                  <a:pt x="1922" y="500"/>
                </a:lnTo>
                <a:lnTo>
                  <a:pt x="1918" y="531"/>
                </a:lnTo>
                <a:lnTo>
                  <a:pt x="1914" y="562"/>
                </a:lnTo>
                <a:lnTo>
                  <a:pt x="1911" y="594"/>
                </a:lnTo>
                <a:lnTo>
                  <a:pt x="1910" y="626"/>
                </a:lnTo>
                <a:lnTo>
                  <a:pt x="1911" y="658"/>
                </a:lnTo>
                <a:lnTo>
                  <a:pt x="1914" y="690"/>
                </a:lnTo>
                <a:lnTo>
                  <a:pt x="1918" y="722"/>
                </a:lnTo>
                <a:lnTo>
                  <a:pt x="1922" y="752"/>
                </a:lnTo>
                <a:lnTo>
                  <a:pt x="1930" y="783"/>
                </a:lnTo>
                <a:lnTo>
                  <a:pt x="1938" y="812"/>
                </a:lnTo>
                <a:lnTo>
                  <a:pt x="1948" y="842"/>
                </a:lnTo>
                <a:lnTo>
                  <a:pt x="1959" y="870"/>
                </a:lnTo>
                <a:lnTo>
                  <a:pt x="1971" y="898"/>
                </a:lnTo>
                <a:lnTo>
                  <a:pt x="1986" y="925"/>
                </a:lnTo>
                <a:lnTo>
                  <a:pt x="2001" y="951"/>
                </a:lnTo>
                <a:lnTo>
                  <a:pt x="2017" y="977"/>
                </a:lnTo>
                <a:lnTo>
                  <a:pt x="2035" y="1001"/>
                </a:lnTo>
                <a:lnTo>
                  <a:pt x="2054" y="1025"/>
                </a:lnTo>
                <a:lnTo>
                  <a:pt x="2073" y="1048"/>
                </a:lnTo>
                <a:lnTo>
                  <a:pt x="2094" y="1070"/>
                </a:lnTo>
                <a:lnTo>
                  <a:pt x="2115" y="1089"/>
                </a:lnTo>
                <a:lnTo>
                  <a:pt x="2138" y="1110"/>
                </a:lnTo>
                <a:lnTo>
                  <a:pt x="2161" y="1129"/>
                </a:lnTo>
                <a:lnTo>
                  <a:pt x="2186" y="1146"/>
                </a:lnTo>
                <a:lnTo>
                  <a:pt x="2212" y="1162"/>
                </a:lnTo>
                <a:lnTo>
                  <a:pt x="2237" y="1178"/>
                </a:lnTo>
                <a:lnTo>
                  <a:pt x="2266" y="1191"/>
                </a:lnTo>
                <a:lnTo>
                  <a:pt x="2293" y="1203"/>
                </a:lnTo>
                <a:lnTo>
                  <a:pt x="2321" y="1215"/>
                </a:lnTo>
                <a:lnTo>
                  <a:pt x="2350" y="1224"/>
                </a:lnTo>
                <a:lnTo>
                  <a:pt x="2380" y="1233"/>
                </a:lnTo>
                <a:lnTo>
                  <a:pt x="2410" y="1240"/>
                </a:lnTo>
                <a:lnTo>
                  <a:pt x="2441" y="1245"/>
                </a:lnTo>
                <a:lnTo>
                  <a:pt x="2473" y="1250"/>
                </a:lnTo>
                <a:lnTo>
                  <a:pt x="2505" y="1253"/>
                </a:lnTo>
                <a:lnTo>
                  <a:pt x="2537" y="1253"/>
                </a:lnTo>
                <a:close/>
                <a:moveTo>
                  <a:pt x="627" y="1028"/>
                </a:moveTo>
                <a:lnTo>
                  <a:pt x="627" y="1028"/>
                </a:lnTo>
                <a:lnTo>
                  <a:pt x="595" y="1029"/>
                </a:lnTo>
                <a:lnTo>
                  <a:pt x="563" y="1032"/>
                </a:lnTo>
                <a:lnTo>
                  <a:pt x="531" y="1036"/>
                </a:lnTo>
                <a:lnTo>
                  <a:pt x="501" y="1042"/>
                </a:lnTo>
                <a:lnTo>
                  <a:pt x="470" y="1048"/>
                </a:lnTo>
                <a:lnTo>
                  <a:pt x="440" y="1056"/>
                </a:lnTo>
                <a:lnTo>
                  <a:pt x="411" y="1066"/>
                </a:lnTo>
                <a:lnTo>
                  <a:pt x="383" y="1078"/>
                </a:lnTo>
                <a:lnTo>
                  <a:pt x="355" y="1091"/>
                </a:lnTo>
                <a:lnTo>
                  <a:pt x="328" y="1104"/>
                </a:lnTo>
                <a:lnTo>
                  <a:pt x="302" y="1119"/>
                </a:lnTo>
                <a:lnTo>
                  <a:pt x="276" y="1136"/>
                </a:lnTo>
                <a:lnTo>
                  <a:pt x="252" y="1153"/>
                </a:lnTo>
                <a:lnTo>
                  <a:pt x="228" y="1172"/>
                </a:lnTo>
                <a:lnTo>
                  <a:pt x="205" y="1191"/>
                </a:lnTo>
                <a:lnTo>
                  <a:pt x="183" y="1212"/>
                </a:lnTo>
                <a:lnTo>
                  <a:pt x="162" y="1234"/>
                </a:lnTo>
                <a:lnTo>
                  <a:pt x="143" y="1256"/>
                </a:lnTo>
                <a:lnTo>
                  <a:pt x="124" y="1281"/>
                </a:lnTo>
                <a:lnTo>
                  <a:pt x="107" y="1305"/>
                </a:lnTo>
                <a:lnTo>
                  <a:pt x="91" y="1330"/>
                </a:lnTo>
                <a:lnTo>
                  <a:pt x="75" y="1357"/>
                </a:lnTo>
                <a:lnTo>
                  <a:pt x="62" y="1384"/>
                </a:lnTo>
                <a:lnTo>
                  <a:pt x="49" y="1411"/>
                </a:lnTo>
                <a:lnTo>
                  <a:pt x="38" y="1440"/>
                </a:lnTo>
                <a:lnTo>
                  <a:pt x="29" y="1468"/>
                </a:lnTo>
                <a:lnTo>
                  <a:pt x="20" y="1499"/>
                </a:lnTo>
                <a:lnTo>
                  <a:pt x="13" y="1528"/>
                </a:lnTo>
                <a:lnTo>
                  <a:pt x="8" y="1560"/>
                </a:lnTo>
                <a:lnTo>
                  <a:pt x="3" y="1591"/>
                </a:lnTo>
                <a:lnTo>
                  <a:pt x="0" y="1623"/>
                </a:lnTo>
                <a:lnTo>
                  <a:pt x="0" y="1655"/>
                </a:lnTo>
                <a:lnTo>
                  <a:pt x="0" y="1688"/>
                </a:lnTo>
                <a:lnTo>
                  <a:pt x="3" y="1720"/>
                </a:lnTo>
                <a:lnTo>
                  <a:pt x="8" y="1750"/>
                </a:lnTo>
                <a:lnTo>
                  <a:pt x="13" y="1782"/>
                </a:lnTo>
                <a:lnTo>
                  <a:pt x="20" y="1811"/>
                </a:lnTo>
                <a:lnTo>
                  <a:pt x="29" y="1842"/>
                </a:lnTo>
                <a:lnTo>
                  <a:pt x="38" y="1870"/>
                </a:lnTo>
                <a:lnTo>
                  <a:pt x="49" y="1900"/>
                </a:lnTo>
                <a:lnTo>
                  <a:pt x="62" y="1927"/>
                </a:lnTo>
                <a:lnTo>
                  <a:pt x="75" y="1954"/>
                </a:lnTo>
                <a:lnTo>
                  <a:pt x="91" y="1981"/>
                </a:lnTo>
                <a:lnTo>
                  <a:pt x="107" y="2005"/>
                </a:lnTo>
                <a:lnTo>
                  <a:pt x="124" y="2030"/>
                </a:lnTo>
                <a:lnTo>
                  <a:pt x="143" y="2054"/>
                </a:lnTo>
                <a:lnTo>
                  <a:pt x="162" y="2076"/>
                </a:lnTo>
                <a:lnTo>
                  <a:pt x="183" y="2098"/>
                </a:lnTo>
                <a:lnTo>
                  <a:pt x="205" y="2119"/>
                </a:lnTo>
                <a:lnTo>
                  <a:pt x="228" y="2139"/>
                </a:lnTo>
                <a:lnTo>
                  <a:pt x="252" y="2157"/>
                </a:lnTo>
                <a:lnTo>
                  <a:pt x="276" y="2174"/>
                </a:lnTo>
                <a:lnTo>
                  <a:pt x="302" y="2191"/>
                </a:lnTo>
                <a:lnTo>
                  <a:pt x="328" y="2206"/>
                </a:lnTo>
                <a:lnTo>
                  <a:pt x="355" y="2220"/>
                </a:lnTo>
                <a:lnTo>
                  <a:pt x="383" y="2233"/>
                </a:lnTo>
                <a:lnTo>
                  <a:pt x="411" y="2244"/>
                </a:lnTo>
                <a:lnTo>
                  <a:pt x="440" y="2254"/>
                </a:lnTo>
                <a:lnTo>
                  <a:pt x="470" y="2263"/>
                </a:lnTo>
                <a:lnTo>
                  <a:pt x="501" y="2269"/>
                </a:lnTo>
                <a:lnTo>
                  <a:pt x="531" y="2275"/>
                </a:lnTo>
                <a:lnTo>
                  <a:pt x="563" y="2279"/>
                </a:lnTo>
                <a:lnTo>
                  <a:pt x="595" y="2281"/>
                </a:lnTo>
                <a:lnTo>
                  <a:pt x="627" y="2282"/>
                </a:lnTo>
                <a:lnTo>
                  <a:pt x="659" y="2281"/>
                </a:lnTo>
                <a:lnTo>
                  <a:pt x="691" y="2279"/>
                </a:lnTo>
                <a:lnTo>
                  <a:pt x="722" y="2275"/>
                </a:lnTo>
                <a:lnTo>
                  <a:pt x="753" y="2269"/>
                </a:lnTo>
                <a:lnTo>
                  <a:pt x="784" y="2263"/>
                </a:lnTo>
                <a:lnTo>
                  <a:pt x="813" y="2254"/>
                </a:lnTo>
                <a:lnTo>
                  <a:pt x="843" y="2244"/>
                </a:lnTo>
                <a:lnTo>
                  <a:pt x="871" y="2233"/>
                </a:lnTo>
                <a:lnTo>
                  <a:pt x="898" y="2220"/>
                </a:lnTo>
                <a:lnTo>
                  <a:pt x="925" y="2206"/>
                </a:lnTo>
                <a:lnTo>
                  <a:pt x="952" y="2191"/>
                </a:lnTo>
                <a:lnTo>
                  <a:pt x="977" y="2174"/>
                </a:lnTo>
                <a:lnTo>
                  <a:pt x="1002" y="2157"/>
                </a:lnTo>
                <a:lnTo>
                  <a:pt x="1025" y="2139"/>
                </a:lnTo>
                <a:lnTo>
                  <a:pt x="1047" y="2119"/>
                </a:lnTo>
                <a:lnTo>
                  <a:pt x="1069" y="2098"/>
                </a:lnTo>
                <a:lnTo>
                  <a:pt x="1090" y="2076"/>
                </a:lnTo>
                <a:lnTo>
                  <a:pt x="1110" y="2054"/>
                </a:lnTo>
                <a:lnTo>
                  <a:pt x="1128" y="2030"/>
                </a:lnTo>
                <a:lnTo>
                  <a:pt x="1147" y="2005"/>
                </a:lnTo>
                <a:lnTo>
                  <a:pt x="1162" y="1981"/>
                </a:lnTo>
                <a:lnTo>
                  <a:pt x="1177" y="1954"/>
                </a:lnTo>
                <a:lnTo>
                  <a:pt x="1191" y="1927"/>
                </a:lnTo>
                <a:lnTo>
                  <a:pt x="1204" y="1900"/>
                </a:lnTo>
                <a:lnTo>
                  <a:pt x="1215" y="1870"/>
                </a:lnTo>
                <a:lnTo>
                  <a:pt x="1225" y="1842"/>
                </a:lnTo>
                <a:lnTo>
                  <a:pt x="1234" y="1811"/>
                </a:lnTo>
                <a:lnTo>
                  <a:pt x="1240" y="1782"/>
                </a:lnTo>
                <a:lnTo>
                  <a:pt x="1246" y="1750"/>
                </a:lnTo>
                <a:lnTo>
                  <a:pt x="1249" y="1720"/>
                </a:lnTo>
                <a:lnTo>
                  <a:pt x="1252" y="1688"/>
                </a:lnTo>
                <a:lnTo>
                  <a:pt x="1253" y="1655"/>
                </a:lnTo>
                <a:lnTo>
                  <a:pt x="1252" y="1623"/>
                </a:lnTo>
                <a:lnTo>
                  <a:pt x="1249" y="1591"/>
                </a:lnTo>
                <a:lnTo>
                  <a:pt x="1246" y="1560"/>
                </a:lnTo>
                <a:lnTo>
                  <a:pt x="1240" y="1528"/>
                </a:lnTo>
                <a:lnTo>
                  <a:pt x="1234" y="1499"/>
                </a:lnTo>
                <a:lnTo>
                  <a:pt x="1225" y="1468"/>
                </a:lnTo>
                <a:lnTo>
                  <a:pt x="1215" y="1440"/>
                </a:lnTo>
                <a:lnTo>
                  <a:pt x="1204" y="1411"/>
                </a:lnTo>
                <a:lnTo>
                  <a:pt x="1191" y="1384"/>
                </a:lnTo>
                <a:lnTo>
                  <a:pt x="1177" y="1357"/>
                </a:lnTo>
                <a:lnTo>
                  <a:pt x="1162" y="1330"/>
                </a:lnTo>
                <a:lnTo>
                  <a:pt x="1147" y="1305"/>
                </a:lnTo>
                <a:lnTo>
                  <a:pt x="1128" y="1281"/>
                </a:lnTo>
                <a:lnTo>
                  <a:pt x="1110" y="1256"/>
                </a:lnTo>
                <a:lnTo>
                  <a:pt x="1090" y="1234"/>
                </a:lnTo>
                <a:lnTo>
                  <a:pt x="1069" y="1212"/>
                </a:lnTo>
                <a:lnTo>
                  <a:pt x="1047" y="1191"/>
                </a:lnTo>
                <a:lnTo>
                  <a:pt x="1025" y="1172"/>
                </a:lnTo>
                <a:lnTo>
                  <a:pt x="1002" y="1153"/>
                </a:lnTo>
                <a:lnTo>
                  <a:pt x="977" y="1136"/>
                </a:lnTo>
                <a:lnTo>
                  <a:pt x="952" y="1119"/>
                </a:lnTo>
                <a:lnTo>
                  <a:pt x="925" y="1104"/>
                </a:lnTo>
                <a:lnTo>
                  <a:pt x="898" y="1091"/>
                </a:lnTo>
                <a:lnTo>
                  <a:pt x="871" y="1078"/>
                </a:lnTo>
                <a:lnTo>
                  <a:pt x="843" y="1066"/>
                </a:lnTo>
                <a:lnTo>
                  <a:pt x="813" y="1056"/>
                </a:lnTo>
                <a:lnTo>
                  <a:pt x="784" y="1048"/>
                </a:lnTo>
                <a:lnTo>
                  <a:pt x="753" y="1042"/>
                </a:lnTo>
                <a:lnTo>
                  <a:pt x="722" y="1036"/>
                </a:lnTo>
                <a:lnTo>
                  <a:pt x="691" y="1032"/>
                </a:lnTo>
                <a:lnTo>
                  <a:pt x="659" y="1029"/>
                </a:lnTo>
                <a:lnTo>
                  <a:pt x="627" y="1028"/>
                </a:lnTo>
                <a:close/>
                <a:moveTo>
                  <a:pt x="2537" y="1824"/>
                </a:moveTo>
                <a:lnTo>
                  <a:pt x="2537" y="1824"/>
                </a:lnTo>
                <a:lnTo>
                  <a:pt x="2500" y="1824"/>
                </a:lnTo>
                <a:lnTo>
                  <a:pt x="2462" y="1825"/>
                </a:lnTo>
                <a:lnTo>
                  <a:pt x="2425" y="1827"/>
                </a:lnTo>
                <a:lnTo>
                  <a:pt x="2388" y="1831"/>
                </a:lnTo>
                <a:lnTo>
                  <a:pt x="2353" y="1835"/>
                </a:lnTo>
                <a:lnTo>
                  <a:pt x="2316" y="1840"/>
                </a:lnTo>
                <a:lnTo>
                  <a:pt x="2280" y="1846"/>
                </a:lnTo>
                <a:lnTo>
                  <a:pt x="2245" y="1853"/>
                </a:lnTo>
                <a:lnTo>
                  <a:pt x="2209" y="1861"/>
                </a:lnTo>
                <a:lnTo>
                  <a:pt x="2175" y="1869"/>
                </a:lnTo>
                <a:lnTo>
                  <a:pt x="2141" y="1878"/>
                </a:lnTo>
                <a:lnTo>
                  <a:pt x="2106" y="1889"/>
                </a:lnTo>
                <a:lnTo>
                  <a:pt x="2072" y="1900"/>
                </a:lnTo>
                <a:lnTo>
                  <a:pt x="2039" y="1911"/>
                </a:lnTo>
                <a:lnTo>
                  <a:pt x="2006" y="1923"/>
                </a:lnTo>
                <a:lnTo>
                  <a:pt x="1973" y="1937"/>
                </a:lnTo>
                <a:lnTo>
                  <a:pt x="1941" y="1951"/>
                </a:lnTo>
                <a:lnTo>
                  <a:pt x="1909" y="1966"/>
                </a:lnTo>
                <a:lnTo>
                  <a:pt x="1877" y="1982"/>
                </a:lnTo>
                <a:lnTo>
                  <a:pt x="1846" y="1998"/>
                </a:lnTo>
                <a:lnTo>
                  <a:pt x="1816" y="2015"/>
                </a:lnTo>
                <a:lnTo>
                  <a:pt x="1785" y="2033"/>
                </a:lnTo>
                <a:lnTo>
                  <a:pt x="1756" y="2052"/>
                </a:lnTo>
                <a:lnTo>
                  <a:pt x="1728" y="2070"/>
                </a:lnTo>
                <a:lnTo>
                  <a:pt x="1698" y="2090"/>
                </a:lnTo>
                <a:lnTo>
                  <a:pt x="1670" y="2111"/>
                </a:lnTo>
                <a:lnTo>
                  <a:pt x="1643" y="2131"/>
                </a:lnTo>
                <a:lnTo>
                  <a:pt x="1616" y="2153"/>
                </a:lnTo>
                <a:lnTo>
                  <a:pt x="1589" y="2177"/>
                </a:lnTo>
                <a:lnTo>
                  <a:pt x="1563" y="2199"/>
                </a:lnTo>
                <a:lnTo>
                  <a:pt x="1538" y="2223"/>
                </a:lnTo>
                <a:lnTo>
                  <a:pt x="1513" y="2248"/>
                </a:lnTo>
                <a:lnTo>
                  <a:pt x="1488" y="2272"/>
                </a:lnTo>
                <a:lnTo>
                  <a:pt x="1465" y="2298"/>
                </a:lnTo>
                <a:lnTo>
                  <a:pt x="1442" y="2324"/>
                </a:lnTo>
                <a:lnTo>
                  <a:pt x="1419" y="2350"/>
                </a:lnTo>
                <a:lnTo>
                  <a:pt x="1398" y="2378"/>
                </a:lnTo>
                <a:lnTo>
                  <a:pt x="1376" y="2405"/>
                </a:lnTo>
                <a:lnTo>
                  <a:pt x="1356" y="2433"/>
                </a:lnTo>
                <a:lnTo>
                  <a:pt x="1335" y="2461"/>
                </a:lnTo>
                <a:lnTo>
                  <a:pt x="1317" y="2491"/>
                </a:lnTo>
                <a:lnTo>
                  <a:pt x="1298" y="2520"/>
                </a:lnTo>
                <a:lnTo>
                  <a:pt x="1280" y="2551"/>
                </a:lnTo>
                <a:lnTo>
                  <a:pt x="1263" y="2581"/>
                </a:lnTo>
                <a:lnTo>
                  <a:pt x="1247" y="2612"/>
                </a:lnTo>
                <a:lnTo>
                  <a:pt x="1231" y="2644"/>
                </a:lnTo>
                <a:lnTo>
                  <a:pt x="1216" y="2676"/>
                </a:lnTo>
                <a:lnTo>
                  <a:pt x="1202" y="2708"/>
                </a:lnTo>
                <a:lnTo>
                  <a:pt x="1189" y="2741"/>
                </a:lnTo>
                <a:lnTo>
                  <a:pt x="1176" y="2774"/>
                </a:lnTo>
                <a:lnTo>
                  <a:pt x="1165" y="2807"/>
                </a:lnTo>
                <a:lnTo>
                  <a:pt x="1154" y="2841"/>
                </a:lnTo>
                <a:lnTo>
                  <a:pt x="1143" y="2875"/>
                </a:lnTo>
                <a:lnTo>
                  <a:pt x="1134" y="2910"/>
                </a:lnTo>
                <a:lnTo>
                  <a:pt x="1126" y="2944"/>
                </a:lnTo>
                <a:lnTo>
                  <a:pt x="1118" y="2980"/>
                </a:lnTo>
                <a:lnTo>
                  <a:pt x="1111" y="3015"/>
                </a:lnTo>
                <a:lnTo>
                  <a:pt x="1105" y="3051"/>
                </a:lnTo>
                <a:lnTo>
                  <a:pt x="1100" y="3088"/>
                </a:lnTo>
                <a:lnTo>
                  <a:pt x="1096" y="3123"/>
                </a:lnTo>
                <a:lnTo>
                  <a:pt x="1093" y="3160"/>
                </a:lnTo>
                <a:lnTo>
                  <a:pt x="1090" y="3197"/>
                </a:lnTo>
                <a:lnTo>
                  <a:pt x="1089" y="3235"/>
                </a:lnTo>
                <a:lnTo>
                  <a:pt x="1089" y="3271"/>
                </a:lnTo>
                <a:lnTo>
                  <a:pt x="1089" y="3309"/>
                </a:lnTo>
                <a:lnTo>
                  <a:pt x="1090" y="3346"/>
                </a:lnTo>
                <a:lnTo>
                  <a:pt x="1093" y="3383"/>
                </a:lnTo>
                <a:lnTo>
                  <a:pt x="1096" y="3420"/>
                </a:lnTo>
                <a:lnTo>
                  <a:pt x="1100" y="3457"/>
                </a:lnTo>
                <a:lnTo>
                  <a:pt x="1105" y="3492"/>
                </a:lnTo>
                <a:lnTo>
                  <a:pt x="1111" y="3528"/>
                </a:lnTo>
                <a:lnTo>
                  <a:pt x="1118" y="3563"/>
                </a:lnTo>
                <a:lnTo>
                  <a:pt x="1126" y="3599"/>
                </a:lnTo>
                <a:lnTo>
                  <a:pt x="1134" y="3633"/>
                </a:lnTo>
                <a:lnTo>
                  <a:pt x="1143" y="3669"/>
                </a:lnTo>
                <a:lnTo>
                  <a:pt x="1154" y="3702"/>
                </a:lnTo>
                <a:lnTo>
                  <a:pt x="1165" y="3736"/>
                </a:lnTo>
                <a:lnTo>
                  <a:pt x="1176" y="3769"/>
                </a:lnTo>
                <a:lnTo>
                  <a:pt x="1189" y="3802"/>
                </a:lnTo>
                <a:lnTo>
                  <a:pt x="1202" y="3835"/>
                </a:lnTo>
                <a:lnTo>
                  <a:pt x="1216" y="3867"/>
                </a:lnTo>
                <a:lnTo>
                  <a:pt x="1231" y="3899"/>
                </a:lnTo>
                <a:lnTo>
                  <a:pt x="1247" y="3931"/>
                </a:lnTo>
                <a:lnTo>
                  <a:pt x="1263" y="3962"/>
                </a:lnTo>
                <a:lnTo>
                  <a:pt x="1280" y="3992"/>
                </a:lnTo>
                <a:lnTo>
                  <a:pt x="1298" y="4023"/>
                </a:lnTo>
                <a:lnTo>
                  <a:pt x="1317" y="4052"/>
                </a:lnTo>
                <a:lnTo>
                  <a:pt x="1335" y="4082"/>
                </a:lnTo>
                <a:lnTo>
                  <a:pt x="1356" y="4110"/>
                </a:lnTo>
                <a:lnTo>
                  <a:pt x="1376" y="4138"/>
                </a:lnTo>
                <a:lnTo>
                  <a:pt x="1398" y="4166"/>
                </a:lnTo>
                <a:lnTo>
                  <a:pt x="1419" y="4193"/>
                </a:lnTo>
                <a:lnTo>
                  <a:pt x="1442" y="4219"/>
                </a:lnTo>
                <a:lnTo>
                  <a:pt x="1465" y="4245"/>
                </a:lnTo>
                <a:lnTo>
                  <a:pt x="1488" y="4270"/>
                </a:lnTo>
                <a:lnTo>
                  <a:pt x="1513" y="4296"/>
                </a:lnTo>
                <a:lnTo>
                  <a:pt x="1538" y="4319"/>
                </a:lnTo>
                <a:lnTo>
                  <a:pt x="1563" y="4344"/>
                </a:lnTo>
                <a:lnTo>
                  <a:pt x="1589" y="4366"/>
                </a:lnTo>
                <a:lnTo>
                  <a:pt x="1616" y="4389"/>
                </a:lnTo>
                <a:lnTo>
                  <a:pt x="1643" y="4411"/>
                </a:lnTo>
                <a:lnTo>
                  <a:pt x="1670" y="4432"/>
                </a:lnTo>
                <a:lnTo>
                  <a:pt x="1698" y="4453"/>
                </a:lnTo>
                <a:lnTo>
                  <a:pt x="1728" y="4473"/>
                </a:lnTo>
                <a:lnTo>
                  <a:pt x="1756" y="4491"/>
                </a:lnTo>
                <a:lnTo>
                  <a:pt x="1785" y="4511"/>
                </a:lnTo>
                <a:lnTo>
                  <a:pt x="1816" y="4528"/>
                </a:lnTo>
                <a:lnTo>
                  <a:pt x="1846" y="4545"/>
                </a:lnTo>
                <a:lnTo>
                  <a:pt x="1877" y="4561"/>
                </a:lnTo>
                <a:lnTo>
                  <a:pt x="1909" y="4577"/>
                </a:lnTo>
                <a:lnTo>
                  <a:pt x="1941" y="4592"/>
                </a:lnTo>
                <a:lnTo>
                  <a:pt x="1973" y="4606"/>
                </a:lnTo>
                <a:lnTo>
                  <a:pt x="2006" y="4620"/>
                </a:lnTo>
                <a:lnTo>
                  <a:pt x="2039" y="4632"/>
                </a:lnTo>
                <a:lnTo>
                  <a:pt x="2072" y="4643"/>
                </a:lnTo>
                <a:lnTo>
                  <a:pt x="2106" y="4654"/>
                </a:lnTo>
                <a:lnTo>
                  <a:pt x="2141" y="4665"/>
                </a:lnTo>
                <a:lnTo>
                  <a:pt x="2175" y="4674"/>
                </a:lnTo>
                <a:lnTo>
                  <a:pt x="2209" y="4682"/>
                </a:lnTo>
                <a:lnTo>
                  <a:pt x="2245" y="4691"/>
                </a:lnTo>
                <a:lnTo>
                  <a:pt x="2280" y="4697"/>
                </a:lnTo>
                <a:lnTo>
                  <a:pt x="2316" y="4703"/>
                </a:lnTo>
                <a:lnTo>
                  <a:pt x="2353" y="4708"/>
                </a:lnTo>
                <a:lnTo>
                  <a:pt x="2388" y="4712"/>
                </a:lnTo>
                <a:lnTo>
                  <a:pt x="2425" y="4715"/>
                </a:lnTo>
                <a:lnTo>
                  <a:pt x="2462" y="4718"/>
                </a:lnTo>
                <a:lnTo>
                  <a:pt x="2500" y="4719"/>
                </a:lnTo>
                <a:lnTo>
                  <a:pt x="2537" y="4720"/>
                </a:lnTo>
                <a:lnTo>
                  <a:pt x="2575" y="4719"/>
                </a:lnTo>
                <a:lnTo>
                  <a:pt x="2611" y="4718"/>
                </a:lnTo>
                <a:lnTo>
                  <a:pt x="2648" y="4715"/>
                </a:lnTo>
                <a:lnTo>
                  <a:pt x="2685" y="4712"/>
                </a:lnTo>
                <a:lnTo>
                  <a:pt x="2722" y="4708"/>
                </a:lnTo>
                <a:lnTo>
                  <a:pt x="2757" y="4703"/>
                </a:lnTo>
                <a:lnTo>
                  <a:pt x="2793" y="4697"/>
                </a:lnTo>
                <a:lnTo>
                  <a:pt x="2828" y="4691"/>
                </a:lnTo>
                <a:lnTo>
                  <a:pt x="2864" y="4682"/>
                </a:lnTo>
                <a:lnTo>
                  <a:pt x="2899" y="4674"/>
                </a:lnTo>
                <a:lnTo>
                  <a:pt x="2934" y="4665"/>
                </a:lnTo>
                <a:lnTo>
                  <a:pt x="2968" y="4654"/>
                </a:lnTo>
                <a:lnTo>
                  <a:pt x="3001" y="4643"/>
                </a:lnTo>
                <a:lnTo>
                  <a:pt x="3034" y="4632"/>
                </a:lnTo>
                <a:lnTo>
                  <a:pt x="3067" y="4620"/>
                </a:lnTo>
                <a:lnTo>
                  <a:pt x="3100" y="4606"/>
                </a:lnTo>
                <a:lnTo>
                  <a:pt x="3132" y="4592"/>
                </a:lnTo>
                <a:lnTo>
                  <a:pt x="3164" y="4577"/>
                </a:lnTo>
                <a:lnTo>
                  <a:pt x="3196" y="4561"/>
                </a:lnTo>
                <a:lnTo>
                  <a:pt x="3227" y="4545"/>
                </a:lnTo>
                <a:lnTo>
                  <a:pt x="3257" y="4528"/>
                </a:lnTo>
                <a:lnTo>
                  <a:pt x="3288" y="4511"/>
                </a:lnTo>
                <a:lnTo>
                  <a:pt x="3317" y="4491"/>
                </a:lnTo>
                <a:lnTo>
                  <a:pt x="3347" y="4473"/>
                </a:lnTo>
                <a:lnTo>
                  <a:pt x="3375" y="4453"/>
                </a:lnTo>
                <a:lnTo>
                  <a:pt x="3403" y="4432"/>
                </a:lnTo>
                <a:lnTo>
                  <a:pt x="3431" y="4411"/>
                </a:lnTo>
                <a:lnTo>
                  <a:pt x="3458" y="4389"/>
                </a:lnTo>
                <a:lnTo>
                  <a:pt x="3484" y="4366"/>
                </a:lnTo>
                <a:lnTo>
                  <a:pt x="3511" y="4344"/>
                </a:lnTo>
                <a:lnTo>
                  <a:pt x="3536" y="4319"/>
                </a:lnTo>
                <a:lnTo>
                  <a:pt x="3561" y="4296"/>
                </a:lnTo>
                <a:lnTo>
                  <a:pt x="3585" y="4270"/>
                </a:lnTo>
                <a:lnTo>
                  <a:pt x="3609" y="4245"/>
                </a:lnTo>
                <a:lnTo>
                  <a:pt x="3632" y="4219"/>
                </a:lnTo>
                <a:lnTo>
                  <a:pt x="3654" y="4193"/>
                </a:lnTo>
                <a:lnTo>
                  <a:pt x="3677" y="4166"/>
                </a:lnTo>
                <a:lnTo>
                  <a:pt x="3697" y="4138"/>
                </a:lnTo>
                <a:lnTo>
                  <a:pt x="3718" y="4110"/>
                </a:lnTo>
                <a:lnTo>
                  <a:pt x="3738" y="4082"/>
                </a:lnTo>
                <a:lnTo>
                  <a:pt x="3757" y="4052"/>
                </a:lnTo>
                <a:lnTo>
                  <a:pt x="3776" y="4023"/>
                </a:lnTo>
                <a:lnTo>
                  <a:pt x="3793" y="3992"/>
                </a:lnTo>
                <a:lnTo>
                  <a:pt x="3810" y="3962"/>
                </a:lnTo>
                <a:lnTo>
                  <a:pt x="3826" y="3931"/>
                </a:lnTo>
                <a:lnTo>
                  <a:pt x="3842" y="3899"/>
                </a:lnTo>
                <a:lnTo>
                  <a:pt x="3857" y="3867"/>
                </a:lnTo>
                <a:lnTo>
                  <a:pt x="3871" y="3835"/>
                </a:lnTo>
                <a:lnTo>
                  <a:pt x="3885" y="3802"/>
                </a:lnTo>
                <a:lnTo>
                  <a:pt x="3897" y="3769"/>
                </a:lnTo>
                <a:lnTo>
                  <a:pt x="3909" y="3736"/>
                </a:lnTo>
                <a:lnTo>
                  <a:pt x="3920" y="3702"/>
                </a:lnTo>
                <a:lnTo>
                  <a:pt x="3930" y="3669"/>
                </a:lnTo>
                <a:lnTo>
                  <a:pt x="3940" y="3633"/>
                </a:lnTo>
                <a:lnTo>
                  <a:pt x="3947" y="3599"/>
                </a:lnTo>
                <a:lnTo>
                  <a:pt x="3956" y="3563"/>
                </a:lnTo>
                <a:lnTo>
                  <a:pt x="3962" y="3528"/>
                </a:lnTo>
                <a:lnTo>
                  <a:pt x="3968" y="3492"/>
                </a:lnTo>
                <a:lnTo>
                  <a:pt x="3973" y="3457"/>
                </a:lnTo>
                <a:lnTo>
                  <a:pt x="3978" y="3420"/>
                </a:lnTo>
                <a:lnTo>
                  <a:pt x="3981" y="3383"/>
                </a:lnTo>
                <a:lnTo>
                  <a:pt x="3983" y="3346"/>
                </a:lnTo>
                <a:lnTo>
                  <a:pt x="3984" y="3309"/>
                </a:lnTo>
                <a:lnTo>
                  <a:pt x="3985" y="3271"/>
                </a:lnTo>
                <a:lnTo>
                  <a:pt x="3984" y="3235"/>
                </a:lnTo>
                <a:lnTo>
                  <a:pt x="3983" y="3197"/>
                </a:lnTo>
                <a:lnTo>
                  <a:pt x="3981" y="3160"/>
                </a:lnTo>
                <a:lnTo>
                  <a:pt x="3978" y="3123"/>
                </a:lnTo>
                <a:lnTo>
                  <a:pt x="3973" y="3088"/>
                </a:lnTo>
                <a:lnTo>
                  <a:pt x="3968" y="3051"/>
                </a:lnTo>
                <a:lnTo>
                  <a:pt x="3962" y="3015"/>
                </a:lnTo>
                <a:lnTo>
                  <a:pt x="3956" y="2980"/>
                </a:lnTo>
                <a:lnTo>
                  <a:pt x="3947" y="2944"/>
                </a:lnTo>
                <a:lnTo>
                  <a:pt x="3940" y="2910"/>
                </a:lnTo>
                <a:lnTo>
                  <a:pt x="3930" y="2875"/>
                </a:lnTo>
                <a:lnTo>
                  <a:pt x="3920" y="2841"/>
                </a:lnTo>
                <a:lnTo>
                  <a:pt x="3909" y="2807"/>
                </a:lnTo>
                <a:lnTo>
                  <a:pt x="3897" y="2774"/>
                </a:lnTo>
                <a:lnTo>
                  <a:pt x="3885" y="2741"/>
                </a:lnTo>
                <a:lnTo>
                  <a:pt x="3871" y="2708"/>
                </a:lnTo>
                <a:lnTo>
                  <a:pt x="3857" y="2676"/>
                </a:lnTo>
                <a:lnTo>
                  <a:pt x="3842" y="2644"/>
                </a:lnTo>
                <a:lnTo>
                  <a:pt x="3826" y="2612"/>
                </a:lnTo>
                <a:lnTo>
                  <a:pt x="3810" y="2581"/>
                </a:lnTo>
                <a:lnTo>
                  <a:pt x="3793" y="2551"/>
                </a:lnTo>
                <a:lnTo>
                  <a:pt x="3776" y="2520"/>
                </a:lnTo>
                <a:lnTo>
                  <a:pt x="3757" y="2491"/>
                </a:lnTo>
                <a:lnTo>
                  <a:pt x="3738" y="2461"/>
                </a:lnTo>
                <a:lnTo>
                  <a:pt x="3718" y="2433"/>
                </a:lnTo>
                <a:lnTo>
                  <a:pt x="3697" y="2405"/>
                </a:lnTo>
                <a:lnTo>
                  <a:pt x="3677" y="2378"/>
                </a:lnTo>
                <a:lnTo>
                  <a:pt x="3654" y="2350"/>
                </a:lnTo>
                <a:lnTo>
                  <a:pt x="3632" y="2324"/>
                </a:lnTo>
                <a:lnTo>
                  <a:pt x="3609" y="2298"/>
                </a:lnTo>
                <a:lnTo>
                  <a:pt x="3585" y="2272"/>
                </a:lnTo>
                <a:lnTo>
                  <a:pt x="3561" y="2248"/>
                </a:lnTo>
                <a:lnTo>
                  <a:pt x="3536" y="2223"/>
                </a:lnTo>
                <a:lnTo>
                  <a:pt x="3511" y="2199"/>
                </a:lnTo>
                <a:lnTo>
                  <a:pt x="3484" y="2177"/>
                </a:lnTo>
                <a:lnTo>
                  <a:pt x="3458" y="2153"/>
                </a:lnTo>
                <a:lnTo>
                  <a:pt x="3431" y="2131"/>
                </a:lnTo>
                <a:lnTo>
                  <a:pt x="3403" y="2111"/>
                </a:lnTo>
                <a:lnTo>
                  <a:pt x="3375" y="2090"/>
                </a:lnTo>
                <a:lnTo>
                  <a:pt x="3347" y="2070"/>
                </a:lnTo>
                <a:lnTo>
                  <a:pt x="3317" y="2052"/>
                </a:lnTo>
                <a:lnTo>
                  <a:pt x="3288" y="2033"/>
                </a:lnTo>
                <a:lnTo>
                  <a:pt x="3257" y="2015"/>
                </a:lnTo>
                <a:lnTo>
                  <a:pt x="3227" y="1998"/>
                </a:lnTo>
                <a:lnTo>
                  <a:pt x="3196" y="1982"/>
                </a:lnTo>
                <a:lnTo>
                  <a:pt x="3164" y="1966"/>
                </a:lnTo>
                <a:lnTo>
                  <a:pt x="3132" y="1951"/>
                </a:lnTo>
                <a:lnTo>
                  <a:pt x="3100" y="1937"/>
                </a:lnTo>
                <a:lnTo>
                  <a:pt x="3067" y="1923"/>
                </a:lnTo>
                <a:lnTo>
                  <a:pt x="3034" y="1911"/>
                </a:lnTo>
                <a:lnTo>
                  <a:pt x="3001" y="1900"/>
                </a:lnTo>
                <a:lnTo>
                  <a:pt x="2968" y="1889"/>
                </a:lnTo>
                <a:lnTo>
                  <a:pt x="2934" y="1878"/>
                </a:lnTo>
                <a:lnTo>
                  <a:pt x="2899" y="1869"/>
                </a:lnTo>
                <a:lnTo>
                  <a:pt x="2864" y="1861"/>
                </a:lnTo>
                <a:lnTo>
                  <a:pt x="2828" y="1853"/>
                </a:lnTo>
                <a:lnTo>
                  <a:pt x="2793" y="1846"/>
                </a:lnTo>
                <a:lnTo>
                  <a:pt x="2757" y="1840"/>
                </a:lnTo>
                <a:lnTo>
                  <a:pt x="2722" y="1835"/>
                </a:lnTo>
                <a:lnTo>
                  <a:pt x="2685" y="1831"/>
                </a:lnTo>
                <a:lnTo>
                  <a:pt x="2648" y="1827"/>
                </a:lnTo>
                <a:lnTo>
                  <a:pt x="2611" y="1825"/>
                </a:lnTo>
                <a:lnTo>
                  <a:pt x="2575" y="1824"/>
                </a:lnTo>
                <a:lnTo>
                  <a:pt x="2537" y="1824"/>
                </a:lnTo>
                <a:close/>
                <a:moveTo>
                  <a:pt x="4448" y="1028"/>
                </a:moveTo>
                <a:lnTo>
                  <a:pt x="4448" y="1028"/>
                </a:lnTo>
                <a:lnTo>
                  <a:pt x="4414" y="1029"/>
                </a:lnTo>
                <a:lnTo>
                  <a:pt x="4383" y="1032"/>
                </a:lnTo>
                <a:lnTo>
                  <a:pt x="4352" y="1036"/>
                </a:lnTo>
                <a:lnTo>
                  <a:pt x="4321" y="1042"/>
                </a:lnTo>
                <a:lnTo>
                  <a:pt x="4291" y="1048"/>
                </a:lnTo>
                <a:lnTo>
                  <a:pt x="4261" y="1056"/>
                </a:lnTo>
                <a:lnTo>
                  <a:pt x="4232" y="1066"/>
                </a:lnTo>
                <a:lnTo>
                  <a:pt x="4204" y="1078"/>
                </a:lnTo>
                <a:lnTo>
                  <a:pt x="4175" y="1091"/>
                </a:lnTo>
                <a:lnTo>
                  <a:pt x="4148" y="1104"/>
                </a:lnTo>
                <a:lnTo>
                  <a:pt x="4123" y="1119"/>
                </a:lnTo>
                <a:lnTo>
                  <a:pt x="4097" y="1136"/>
                </a:lnTo>
                <a:lnTo>
                  <a:pt x="4072" y="1153"/>
                </a:lnTo>
                <a:lnTo>
                  <a:pt x="4049" y="1172"/>
                </a:lnTo>
                <a:lnTo>
                  <a:pt x="4026" y="1191"/>
                </a:lnTo>
                <a:lnTo>
                  <a:pt x="4004" y="1212"/>
                </a:lnTo>
                <a:lnTo>
                  <a:pt x="3983" y="1234"/>
                </a:lnTo>
                <a:lnTo>
                  <a:pt x="3963" y="1256"/>
                </a:lnTo>
                <a:lnTo>
                  <a:pt x="3945" y="1281"/>
                </a:lnTo>
                <a:lnTo>
                  <a:pt x="3928" y="1305"/>
                </a:lnTo>
                <a:lnTo>
                  <a:pt x="3912" y="1330"/>
                </a:lnTo>
                <a:lnTo>
                  <a:pt x="3896" y="1357"/>
                </a:lnTo>
                <a:lnTo>
                  <a:pt x="3882" y="1384"/>
                </a:lnTo>
                <a:lnTo>
                  <a:pt x="3870" y="1411"/>
                </a:lnTo>
                <a:lnTo>
                  <a:pt x="3859" y="1440"/>
                </a:lnTo>
                <a:lnTo>
                  <a:pt x="3849" y="1468"/>
                </a:lnTo>
                <a:lnTo>
                  <a:pt x="3841" y="1499"/>
                </a:lnTo>
                <a:lnTo>
                  <a:pt x="3833" y="1528"/>
                </a:lnTo>
                <a:lnTo>
                  <a:pt x="3829" y="1560"/>
                </a:lnTo>
                <a:lnTo>
                  <a:pt x="3824" y="1591"/>
                </a:lnTo>
                <a:lnTo>
                  <a:pt x="3821" y="1623"/>
                </a:lnTo>
                <a:lnTo>
                  <a:pt x="3821" y="1655"/>
                </a:lnTo>
                <a:lnTo>
                  <a:pt x="3821" y="1688"/>
                </a:lnTo>
                <a:lnTo>
                  <a:pt x="3824" y="1720"/>
                </a:lnTo>
                <a:lnTo>
                  <a:pt x="3829" y="1750"/>
                </a:lnTo>
                <a:lnTo>
                  <a:pt x="3833" y="1782"/>
                </a:lnTo>
                <a:lnTo>
                  <a:pt x="3841" y="1811"/>
                </a:lnTo>
                <a:lnTo>
                  <a:pt x="3849" y="1842"/>
                </a:lnTo>
                <a:lnTo>
                  <a:pt x="3859" y="1870"/>
                </a:lnTo>
                <a:lnTo>
                  <a:pt x="3870" y="1900"/>
                </a:lnTo>
                <a:lnTo>
                  <a:pt x="3882" y="1927"/>
                </a:lnTo>
                <a:lnTo>
                  <a:pt x="3896" y="1954"/>
                </a:lnTo>
                <a:lnTo>
                  <a:pt x="3912" y="1981"/>
                </a:lnTo>
                <a:lnTo>
                  <a:pt x="3928" y="2005"/>
                </a:lnTo>
                <a:lnTo>
                  <a:pt x="3945" y="2030"/>
                </a:lnTo>
                <a:lnTo>
                  <a:pt x="3963" y="2054"/>
                </a:lnTo>
                <a:lnTo>
                  <a:pt x="3983" y="2076"/>
                </a:lnTo>
                <a:lnTo>
                  <a:pt x="4004" y="2098"/>
                </a:lnTo>
                <a:lnTo>
                  <a:pt x="4026" y="2119"/>
                </a:lnTo>
                <a:lnTo>
                  <a:pt x="4049" y="2139"/>
                </a:lnTo>
                <a:lnTo>
                  <a:pt x="4072" y="2157"/>
                </a:lnTo>
                <a:lnTo>
                  <a:pt x="4097" y="2174"/>
                </a:lnTo>
                <a:lnTo>
                  <a:pt x="4123" y="2191"/>
                </a:lnTo>
                <a:lnTo>
                  <a:pt x="4148" y="2206"/>
                </a:lnTo>
                <a:lnTo>
                  <a:pt x="4175" y="2220"/>
                </a:lnTo>
                <a:lnTo>
                  <a:pt x="4204" y="2233"/>
                </a:lnTo>
                <a:lnTo>
                  <a:pt x="4232" y="2244"/>
                </a:lnTo>
                <a:lnTo>
                  <a:pt x="4261" y="2254"/>
                </a:lnTo>
                <a:lnTo>
                  <a:pt x="4291" y="2263"/>
                </a:lnTo>
                <a:lnTo>
                  <a:pt x="4321" y="2269"/>
                </a:lnTo>
                <a:lnTo>
                  <a:pt x="4352" y="2275"/>
                </a:lnTo>
                <a:lnTo>
                  <a:pt x="4383" y="2279"/>
                </a:lnTo>
                <a:lnTo>
                  <a:pt x="4414" y="2281"/>
                </a:lnTo>
                <a:lnTo>
                  <a:pt x="4448" y="2282"/>
                </a:lnTo>
                <a:lnTo>
                  <a:pt x="4479" y="2281"/>
                </a:lnTo>
                <a:lnTo>
                  <a:pt x="4511" y="2279"/>
                </a:lnTo>
                <a:lnTo>
                  <a:pt x="4542" y="2275"/>
                </a:lnTo>
                <a:lnTo>
                  <a:pt x="4574" y="2269"/>
                </a:lnTo>
                <a:lnTo>
                  <a:pt x="4603" y="2263"/>
                </a:lnTo>
                <a:lnTo>
                  <a:pt x="4634" y="2254"/>
                </a:lnTo>
                <a:lnTo>
                  <a:pt x="4662" y="2244"/>
                </a:lnTo>
                <a:lnTo>
                  <a:pt x="4691" y="2233"/>
                </a:lnTo>
                <a:lnTo>
                  <a:pt x="4718" y="2220"/>
                </a:lnTo>
                <a:lnTo>
                  <a:pt x="4745" y="2206"/>
                </a:lnTo>
                <a:lnTo>
                  <a:pt x="4772" y="2191"/>
                </a:lnTo>
                <a:lnTo>
                  <a:pt x="4797" y="2174"/>
                </a:lnTo>
                <a:lnTo>
                  <a:pt x="4821" y="2157"/>
                </a:lnTo>
                <a:lnTo>
                  <a:pt x="4846" y="2139"/>
                </a:lnTo>
                <a:lnTo>
                  <a:pt x="4868" y="2119"/>
                </a:lnTo>
                <a:lnTo>
                  <a:pt x="4890" y="2098"/>
                </a:lnTo>
                <a:lnTo>
                  <a:pt x="4911" y="2076"/>
                </a:lnTo>
                <a:lnTo>
                  <a:pt x="4930" y="2054"/>
                </a:lnTo>
                <a:lnTo>
                  <a:pt x="4949" y="2030"/>
                </a:lnTo>
                <a:lnTo>
                  <a:pt x="4966" y="2005"/>
                </a:lnTo>
                <a:lnTo>
                  <a:pt x="4983" y="1981"/>
                </a:lnTo>
                <a:lnTo>
                  <a:pt x="4998" y="1954"/>
                </a:lnTo>
                <a:lnTo>
                  <a:pt x="5011" y="1927"/>
                </a:lnTo>
                <a:lnTo>
                  <a:pt x="5025" y="1900"/>
                </a:lnTo>
                <a:lnTo>
                  <a:pt x="5036" y="1870"/>
                </a:lnTo>
                <a:lnTo>
                  <a:pt x="5046" y="1842"/>
                </a:lnTo>
                <a:lnTo>
                  <a:pt x="5054" y="1811"/>
                </a:lnTo>
                <a:lnTo>
                  <a:pt x="5060" y="1782"/>
                </a:lnTo>
                <a:lnTo>
                  <a:pt x="5067" y="1750"/>
                </a:lnTo>
                <a:lnTo>
                  <a:pt x="5070" y="1720"/>
                </a:lnTo>
                <a:lnTo>
                  <a:pt x="5073" y="1688"/>
                </a:lnTo>
                <a:lnTo>
                  <a:pt x="5074" y="1655"/>
                </a:lnTo>
                <a:lnTo>
                  <a:pt x="5073" y="1623"/>
                </a:lnTo>
                <a:lnTo>
                  <a:pt x="5070" y="1591"/>
                </a:lnTo>
                <a:lnTo>
                  <a:pt x="5067" y="1560"/>
                </a:lnTo>
                <a:lnTo>
                  <a:pt x="5060" y="1528"/>
                </a:lnTo>
                <a:lnTo>
                  <a:pt x="5054" y="1499"/>
                </a:lnTo>
                <a:lnTo>
                  <a:pt x="5046" y="1468"/>
                </a:lnTo>
                <a:lnTo>
                  <a:pt x="5036" y="1440"/>
                </a:lnTo>
                <a:lnTo>
                  <a:pt x="5025" y="1411"/>
                </a:lnTo>
                <a:lnTo>
                  <a:pt x="5011" y="1384"/>
                </a:lnTo>
                <a:lnTo>
                  <a:pt x="4998" y="1357"/>
                </a:lnTo>
                <a:lnTo>
                  <a:pt x="4983" y="1330"/>
                </a:lnTo>
                <a:lnTo>
                  <a:pt x="4966" y="1305"/>
                </a:lnTo>
                <a:lnTo>
                  <a:pt x="4949" y="1281"/>
                </a:lnTo>
                <a:lnTo>
                  <a:pt x="4930" y="1256"/>
                </a:lnTo>
                <a:lnTo>
                  <a:pt x="4911" y="1234"/>
                </a:lnTo>
                <a:lnTo>
                  <a:pt x="4890" y="1212"/>
                </a:lnTo>
                <a:lnTo>
                  <a:pt x="4868" y="1191"/>
                </a:lnTo>
                <a:lnTo>
                  <a:pt x="4846" y="1172"/>
                </a:lnTo>
                <a:lnTo>
                  <a:pt x="4821" y="1153"/>
                </a:lnTo>
                <a:lnTo>
                  <a:pt x="4797" y="1136"/>
                </a:lnTo>
                <a:lnTo>
                  <a:pt x="4772" y="1119"/>
                </a:lnTo>
                <a:lnTo>
                  <a:pt x="4745" y="1104"/>
                </a:lnTo>
                <a:lnTo>
                  <a:pt x="4718" y="1091"/>
                </a:lnTo>
                <a:lnTo>
                  <a:pt x="4691" y="1078"/>
                </a:lnTo>
                <a:lnTo>
                  <a:pt x="4662" y="1066"/>
                </a:lnTo>
                <a:lnTo>
                  <a:pt x="4634" y="1056"/>
                </a:lnTo>
                <a:lnTo>
                  <a:pt x="4603" y="1048"/>
                </a:lnTo>
                <a:lnTo>
                  <a:pt x="4574" y="1042"/>
                </a:lnTo>
                <a:lnTo>
                  <a:pt x="4542" y="1036"/>
                </a:lnTo>
                <a:lnTo>
                  <a:pt x="4511" y="1032"/>
                </a:lnTo>
                <a:lnTo>
                  <a:pt x="4479" y="1029"/>
                </a:lnTo>
                <a:lnTo>
                  <a:pt x="4448" y="1028"/>
                </a:lnTo>
                <a:close/>
              </a:path>
            </a:pathLst>
          </a:custGeom>
          <a:solidFill>
            <a:srgbClr val="EBF6F5"/>
          </a:solidFill>
          <a:ln>
            <a:noFill/>
          </a:ln>
          <a:effectLst>
            <a:innerShdw blurRad="63500" dist="50800" dir="10800000">
              <a:prstClr val="black">
                <a:alpha val="50000"/>
              </a:prstClr>
            </a:innerShdw>
          </a:effectLst>
          <a:extLst>
            <a:ext uri="{91240B29-F687-4F45-9708-019B960494DF}">
              <a14:hiddenLine xmlns:a14="http://schemas.microsoft.com/office/drawing/2010/main" xmlns="" w="9525">
                <a:solidFill>
                  <a:srgbClr val="000000"/>
                </a:solidFill>
                <a:round/>
              </a14:hiddenLine>
            </a:ext>
          </a:extLst>
        </p:spPr>
        <p:txBody>
          <a:bodyPr t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241" name=" 241"/>
          <p:cNvSpPr/>
          <p:nvPr/>
        </p:nvSpPr>
        <p:spPr>
          <a:xfrm>
            <a:off x="8394700" y="2602230"/>
            <a:ext cx="549910" cy="571500"/>
          </a:xfrm>
          <a:prstGeom prst="star5">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90" name=" 290"/>
          <p:cNvSpPr/>
          <p:nvPr/>
        </p:nvSpPr>
        <p:spPr>
          <a:xfrm>
            <a:off x="7063105" y="4213225"/>
            <a:ext cx="283845" cy="670560"/>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6" name=" 6"/>
          <p:cNvSpPr/>
          <p:nvPr/>
        </p:nvSpPr>
        <p:spPr bwMode="auto">
          <a:xfrm>
            <a:off x="8578215" y="4159250"/>
            <a:ext cx="417195" cy="685165"/>
          </a:xfrm>
          <a:custGeom>
            <a:avLst/>
            <a:gdLst/>
            <a:ahLst/>
            <a:cxnLst/>
            <a:rect l="0" t="0" r="r" b="b"/>
            <a:pathLst>
              <a:path w="1646238" h="2433638">
                <a:moveTo>
                  <a:pt x="577732" y="161925"/>
                </a:moveTo>
                <a:lnTo>
                  <a:pt x="586070" y="162719"/>
                </a:lnTo>
                <a:lnTo>
                  <a:pt x="593614" y="163910"/>
                </a:lnTo>
                <a:lnTo>
                  <a:pt x="597585" y="164703"/>
                </a:lnTo>
                <a:lnTo>
                  <a:pt x="601953" y="165894"/>
                </a:lnTo>
                <a:lnTo>
                  <a:pt x="605526" y="167482"/>
                </a:lnTo>
                <a:lnTo>
                  <a:pt x="609100" y="169069"/>
                </a:lnTo>
                <a:lnTo>
                  <a:pt x="612674" y="171053"/>
                </a:lnTo>
                <a:lnTo>
                  <a:pt x="616247" y="173435"/>
                </a:lnTo>
                <a:lnTo>
                  <a:pt x="619821" y="176610"/>
                </a:lnTo>
                <a:lnTo>
                  <a:pt x="623394" y="179388"/>
                </a:lnTo>
                <a:lnTo>
                  <a:pt x="626968" y="182563"/>
                </a:lnTo>
                <a:lnTo>
                  <a:pt x="630145" y="186135"/>
                </a:lnTo>
                <a:lnTo>
                  <a:pt x="633321" y="190103"/>
                </a:lnTo>
                <a:lnTo>
                  <a:pt x="636498" y="194469"/>
                </a:lnTo>
                <a:lnTo>
                  <a:pt x="639674" y="199232"/>
                </a:lnTo>
                <a:lnTo>
                  <a:pt x="642454" y="204788"/>
                </a:lnTo>
                <a:lnTo>
                  <a:pt x="645233" y="210344"/>
                </a:lnTo>
                <a:lnTo>
                  <a:pt x="648013" y="216297"/>
                </a:lnTo>
                <a:lnTo>
                  <a:pt x="650792" y="222647"/>
                </a:lnTo>
                <a:lnTo>
                  <a:pt x="653969" y="229394"/>
                </a:lnTo>
                <a:lnTo>
                  <a:pt x="656351" y="237332"/>
                </a:lnTo>
                <a:lnTo>
                  <a:pt x="658733" y="245269"/>
                </a:lnTo>
                <a:lnTo>
                  <a:pt x="838208" y="927100"/>
                </a:lnTo>
                <a:lnTo>
                  <a:pt x="840193" y="928291"/>
                </a:lnTo>
                <a:lnTo>
                  <a:pt x="841781" y="933450"/>
                </a:lnTo>
                <a:lnTo>
                  <a:pt x="899356" y="921941"/>
                </a:lnTo>
                <a:lnTo>
                  <a:pt x="911665" y="922338"/>
                </a:lnTo>
                <a:lnTo>
                  <a:pt x="923180" y="923529"/>
                </a:lnTo>
                <a:lnTo>
                  <a:pt x="935489" y="924719"/>
                </a:lnTo>
                <a:lnTo>
                  <a:pt x="946607" y="926704"/>
                </a:lnTo>
                <a:lnTo>
                  <a:pt x="957725" y="929482"/>
                </a:lnTo>
                <a:lnTo>
                  <a:pt x="969240" y="932657"/>
                </a:lnTo>
                <a:lnTo>
                  <a:pt x="979960" y="936229"/>
                </a:lnTo>
                <a:lnTo>
                  <a:pt x="991078" y="939800"/>
                </a:lnTo>
                <a:lnTo>
                  <a:pt x="1001402" y="944166"/>
                </a:lnTo>
                <a:lnTo>
                  <a:pt x="1011726" y="948929"/>
                </a:lnTo>
                <a:lnTo>
                  <a:pt x="1022049" y="954485"/>
                </a:lnTo>
                <a:lnTo>
                  <a:pt x="1031976" y="960438"/>
                </a:lnTo>
                <a:lnTo>
                  <a:pt x="1041506" y="966788"/>
                </a:lnTo>
                <a:lnTo>
                  <a:pt x="1051432" y="973535"/>
                </a:lnTo>
                <a:lnTo>
                  <a:pt x="1060565" y="980679"/>
                </a:lnTo>
                <a:lnTo>
                  <a:pt x="1069697" y="988616"/>
                </a:lnTo>
                <a:lnTo>
                  <a:pt x="1076050" y="994172"/>
                </a:lnTo>
                <a:lnTo>
                  <a:pt x="1081212" y="999729"/>
                </a:lnTo>
                <a:lnTo>
                  <a:pt x="1086374" y="1005682"/>
                </a:lnTo>
                <a:lnTo>
                  <a:pt x="1090345" y="1012032"/>
                </a:lnTo>
                <a:lnTo>
                  <a:pt x="1126478" y="1071960"/>
                </a:lnTo>
                <a:lnTo>
                  <a:pt x="1183258" y="1074341"/>
                </a:lnTo>
                <a:lnTo>
                  <a:pt x="1184847" y="1075532"/>
                </a:lnTo>
                <a:lnTo>
                  <a:pt x="1199538" y="1077913"/>
                </a:lnTo>
                <a:lnTo>
                  <a:pt x="1214230" y="1081088"/>
                </a:lnTo>
                <a:lnTo>
                  <a:pt x="1228524" y="1085057"/>
                </a:lnTo>
                <a:lnTo>
                  <a:pt x="1242818" y="1089422"/>
                </a:lnTo>
                <a:lnTo>
                  <a:pt x="1256716" y="1094582"/>
                </a:lnTo>
                <a:lnTo>
                  <a:pt x="1271010" y="1100932"/>
                </a:lnTo>
                <a:lnTo>
                  <a:pt x="1284510" y="1106885"/>
                </a:lnTo>
                <a:lnTo>
                  <a:pt x="1298011" y="1114029"/>
                </a:lnTo>
                <a:lnTo>
                  <a:pt x="1310717" y="1121172"/>
                </a:lnTo>
                <a:lnTo>
                  <a:pt x="1323820" y="1129507"/>
                </a:lnTo>
                <a:lnTo>
                  <a:pt x="1336129" y="1137444"/>
                </a:lnTo>
                <a:lnTo>
                  <a:pt x="1348041" y="1146175"/>
                </a:lnTo>
                <a:lnTo>
                  <a:pt x="1359953" y="1155700"/>
                </a:lnTo>
                <a:lnTo>
                  <a:pt x="1371071" y="1165225"/>
                </a:lnTo>
                <a:lnTo>
                  <a:pt x="1381792" y="1175147"/>
                </a:lnTo>
                <a:lnTo>
                  <a:pt x="1392115" y="1185863"/>
                </a:lnTo>
                <a:lnTo>
                  <a:pt x="1408792" y="1204119"/>
                </a:lnTo>
                <a:lnTo>
                  <a:pt x="1424278" y="1223566"/>
                </a:lnTo>
                <a:lnTo>
                  <a:pt x="1439763" y="1243410"/>
                </a:lnTo>
                <a:lnTo>
                  <a:pt x="1454058" y="1263254"/>
                </a:lnTo>
                <a:lnTo>
                  <a:pt x="1467955" y="1283891"/>
                </a:lnTo>
                <a:lnTo>
                  <a:pt x="1480264" y="1305322"/>
                </a:lnTo>
                <a:lnTo>
                  <a:pt x="1492970" y="1327150"/>
                </a:lnTo>
                <a:lnTo>
                  <a:pt x="1504088" y="1348582"/>
                </a:lnTo>
                <a:lnTo>
                  <a:pt x="1505279" y="1351360"/>
                </a:lnTo>
                <a:lnTo>
                  <a:pt x="1506471" y="1352154"/>
                </a:lnTo>
                <a:lnTo>
                  <a:pt x="1508059" y="1352550"/>
                </a:lnTo>
                <a:lnTo>
                  <a:pt x="1518780" y="1353344"/>
                </a:lnTo>
                <a:lnTo>
                  <a:pt x="1528309" y="1355329"/>
                </a:lnTo>
                <a:lnTo>
                  <a:pt x="1537839" y="1357710"/>
                </a:lnTo>
                <a:lnTo>
                  <a:pt x="1546971" y="1360885"/>
                </a:lnTo>
                <a:lnTo>
                  <a:pt x="1555707" y="1364457"/>
                </a:lnTo>
                <a:lnTo>
                  <a:pt x="1563648" y="1368822"/>
                </a:lnTo>
                <a:lnTo>
                  <a:pt x="1571590" y="1373982"/>
                </a:lnTo>
                <a:lnTo>
                  <a:pt x="1578737" y="1379935"/>
                </a:lnTo>
                <a:lnTo>
                  <a:pt x="1585487" y="1385888"/>
                </a:lnTo>
                <a:lnTo>
                  <a:pt x="1591840" y="1392238"/>
                </a:lnTo>
                <a:lnTo>
                  <a:pt x="1597796" y="1398985"/>
                </a:lnTo>
                <a:lnTo>
                  <a:pt x="1603752" y="1406525"/>
                </a:lnTo>
                <a:lnTo>
                  <a:pt x="1608914" y="1413669"/>
                </a:lnTo>
                <a:lnTo>
                  <a:pt x="1613678" y="1421607"/>
                </a:lnTo>
                <a:lnTo>
                  <a:pt x="1618046" y="1429544"/>
                </a:lnTo>
                <a:lnTo>
                  <a:pt x="1622017" y="1437879"/>
                </a:lnTo>
                <a:lnTo>
                  <a:pt x="1625988" y="1446213"/>
                </a:lnTo>
                <a:lnTo>
                  <a:pt x="1629561" y="1454547"/>
                </a:lnTo>
                <a:lnTo>
                  <a:pt x="1632738" y="1463279"/>
                </a:lnTo>
                <a:lnTo>
                  <a:pt x="1635517" y="1471613"/>
                </a:lnTo>
                <a:lnTo>
                  <a:pt x="1637900" y="1479947"/>
                </a:lnTo>
                <a:lnTo>
                  <a:pt x="1639885" y="1488282"/>
                </a:lnTo>
                <a:lnTo>
                  <a:pt x="1641473" y="1497013"/>
                </a:lnTo>
                <a:lnTo>
                  <a:pt x="1643062" y="1504950"/>
                </a:lnTo>
                <a:lnTo>
                  <a:pt x="1644253" y="1512491"/>
                </a:lnTo>
                <a:lnTo>
                  <a:pt x="1645047" y="1520429"/>
                </a:lnTo>
                <a:lnTo>
                  <a:pt x="1645841" y="1527969"/>
                </a:lnTo>
                <a:lnTo>
                  <a:pt x="1646238" y="1534716"/>
                </a:lnTo>
                <a:lnTo>
                  <a:pt x="1646238" y="1541463"/>
                </a:lnTo>
                <a:lnTo>
                  <a:pt x="1646238" y="1548210"/>
                </a:lnTo>
                <a:lnTo>
                  <a:pt x="1645841" y="1553766"/>
                </a:lnTo>
                <a:lnTo>
                  <a:pt x="1645444" y="1558925"/>
                </a:lnTo>
                <a:lnTo>
                  <a:pt x="1643458" y="1570832"/>
                </a:lnTo>
                <a:lnTo>
                  <a:pt x="1642267" y="1583532"/>
                </a:lnTo>
                <a:lnTo>
                  <a:pt x="1641473" y="1595835"/>
                </a:lnTo>
                <a:lnTo>
                  <a:pt x="1640679" y="1608535"/>
                </a:lnTo>
                <a:lnTo>
                  <a:pt x="1634723" y="1749029"/>
                </a:lnTo>
                <a:lnTo>
                  <a:pt x="1628370" y="1889126"/>
                </a:lnTo>
                <a:lnTo>
                  <a:pt x="1627973" y="1902222"/>
                </a:lnTo>
                <a:lnTo>
                  <a:pt x="1626385" y="1915716"/>
                </a:lnTo>
                <a:lnTo>
                  <a:pt x="1625194" y="1928416"/>
                </a:lnTo>
                <a:lnTo>
                  <a:pt x="1623208" y="1941910"/>
                </a:lnTo>
                <a:lnTo>
                  <a:pt x="1621223" y="1954610"/>
                </a:lnTo>
                <a:lnTo>
                  <a:pt x="1618840" y="1968104"/>
                </a:lnTo>
                <a:lnTo>
                  <a:pt x="1616061" y="1980804"/>
                </a:lnTo>
                <a:lnTo>
                  <a:pt x="1612884" y="1993504"/>
                </a:lnTo>
                <a:lnTo>
                  <a:pt x="1604546" y="2026444"/>
                </a:lnTo>
                <a:lnTo>
                  <a:pt x="1595414" y="2058988"/>
                </a:lnTo>
                <a:lnTo>
                  <a:pt x="1586281" y="2091532"/>
                </a:lnTo>
                <a:lnTo>
                  <a:pt x="1577148" y="2123679"/>
                </a:lnTo>
                <a:lnTo>
                  <a:pt x="1579134" y="2125663"/>
                </a:lnTo>
                <a:lnTo>
                  <a:pt x="1617252" y="2294732"/>
                </a:lnTo>
                <a:lnTo>
                  <a:pt x="1571590" y="2303463"/>
                </a:lnTo>
                <a:lnTo>
                  <a:pt x="1487411" y="2318147"/>
                </a:lnTo>
                <a:lnTo>
                  <a:pt x="1251951" y="2359026"/>
                </a:lnTo>
                <a:lnTo>
                  <a:pt x="1000608" y="2402285"/>
                </a:lnTo>
                <a:lnTo>
                  <a:pt x="897370" y="2420541"/>
                </a:lnTo>
                <a:lnTo>
                  <a:pt x="824310" y="2433638"/>
                </a:lnTo>
                <a:lnTo>
                  <a:pt x="785398" y="2236391"/>
                </a:lnTo>
                <a:lnTo>
                  <a:pt x="781030" y="2228851"/>
                </a:lnTo>
                <a:lnTo>
                  <a:pt x="776662" y="2221707"/>
                </a:lnTo>
                <a:lnTo>
                  <a:pt x="771897" y="2214563"/>
                </a:lnTo>
                <a:lnTo>
                  <a:pt x="767133" y="2207816"/>
                </a:lnTo>
                <a:lnTo>
                  <a:pt x="761574" y="2201069"/>
                </a:lnTo>
                <a:lnTo>
                  <a:pt x="756015" y="2194719"/>
                </a:lnTo>
                <a:lnTo>
                  <a:pt x="750456" y="2188369"/>
                </a:lnTo>
                <a:lnTo>
                  <a:pt x="744897" y="2182416"/>
                </a:lnTo>
                <a:lnTo>
                  <a:pt x="738544" y="2176463"/>
                </a:lnTo>
                <a:lnTo>
                  <a:pt x="732191" y="2170907"/>
                </a:lnTo>
                <a:lnTo>
                  <a:pt x="725441" y="2165351"/>
                </a:lnTo>
                <a:lnTo>
                  <a:pt x="719088" y="2159794"/>
                </a:lnTo>
                <a:lnTo>
                  <a:pt x="711940" y="2155032"/>
                </a:lnTo>
                <a:lnTo>
                  <a:pt x="704396" y="2149873"/>
                </a:lnTo>
                <a:lnTo>
                  <a:pt x="697249" y="2145507"/>
                </a:lnTo>
                <a:lnTo>
                  <a:pt x="689705" y="2141141"/>
                </a:lnTo>
                <a:lnTo>
                  <a:pt x="678984" y="2135585"/>
                </a:lnTo>
                <a:lnTo>
                  <a:pt x="668660" y="2130029"/>
                </a:lnTo>
                <a:lnTo>
                  <a:pt x="648807" y="2118519"/>
                </a:lnTo>
                <a:lnTo>
                  <a:pt x="630145" y="2106216"/>
                </a:lnTo>
                <a:lnTo>
                  <a:pt x="611482" y="2093119"/>
                </a:lnTo>
                <a:lnTo>
                  <a:pt x="593217" y="2080022"/>
                </a:lnTo>
                <a:lnTo>
                  <a:pt x="576144" y="2065735"/>
                </a:lnTo>
                <a:lnTo>
                  <a:pt x="559070" y="2051447"/>
                </a:lnTo>
                <a:lnTo>
                  <a:pt x="543187" y="2035969"/>
                </a:lnTo>
                <a:lnTo>
                  <a:pt x="526907" y="2020491"/>
                </a:lnTo>
                <a:lnTo>
                  <a:pt x="511422" y="2004616"/>
                </a:lnTo>
                <a:lnTo>
                  <a:pt x="496333" y="1988344"/>
                </a:lnTo>
                <a:lnTo>
                  <a:pt x="481245" y="1971676"/>
                </a:lnTo>
                <a:lnTo>
                  <a:pt x="466951" y="1954610"/>
                </a:lnTo>
                <a:lnTo>
                  <a:pt x="452259" y="1937147"/>
                </a:lnTo>
                <a:lnTo>
                  <a:pt x="424067" y="1902222"/>
                </a:lnTo>
                <a:lnTo>
                  <a:pt x="418111" y="1894285"/>
                </a:lnTo>
                <a:lnTo>
                  <a:pt x="412552" y="1886744"/>
                </a:lnTo>
                <a:lnTo>
                  <a:pt x="401435" y="1870472"/>
                </a:lnTo>
                <a:lnTo>
                  <a:pt x="391508" y="1853804"/>
                </a:lnTo>
                <a:lnTo>
                  <a:pt x="381978" y="1837532"/>
                </a:lnTo>
                <a:lnTo>
                  <a:pt x="372846" y="1820069"/>
                </a:lnTo>
                <a:lnTo>
                  <a:pt x="364110" y="1803401"/>
                </a:lnTo>
                <a:lnTo>
                  <a:pt x="356169" y="1785541"/>
                </a:lnTo>
                <a:lnTo>
                  <a:pt x="348228" y="1768079"/>
                </a:lnTo>
                <a:lnTo>
                  <a:pt x="332345" y="1733551"/>
                </a:lnTo>
                <a:lnTo>
                  <a:pt x="324404" y="1716485"/>
                </a:lnTo>
                <a:lnTo>
                  <a:pt x="316065" y="1699022"/>
                </a:lnTo>
                <a:lnTo>
                  <a:pt x="307727" y="1682354"/>
                </a:lnTo>
                <a:lnTo>
                  <a:pt x="298991" y="1666082"/>
                </a:lnTo>
                <a:lnTo>
                  <a:pt x="289462" y="1649413"/>
                </a:lnTo>
                <a:lnTo>
                  <a:pt x="279535" y="1633935"/>
                </a:lnTo>
                <a:lnTo>
                  <a:pt x="275962" y="1624410"/>
                </a:lnTo>
                <a:lnTo>
                  <a:pt x="271594" y="1614885"/>
                </a:lnTo>
                <a:lnTo>
                  <a:pt x="266829" y="1605360"/>
                </a:lnTo>
                <a:lnTo>
                  <a:pt x="261667" y="1595835"/>
                </a:lnTo>
                <a:lnTo>
                  <a:pt x="256505" y="1586310"/>
                </a:lnTo>
                <a:lnTo>
                  <a:pt x="250946" y="1577182"/>
                </a:lnTo>
                <a:lnTo>
                  <a:pt x="239431" y="1558132"/>
                </a:lnTo>
                <a:lnTo>
                  <a:pt x="227122" y="1539479"/>
                </a:lnTo>
                <a:lnTo>
                  <a:pt x="214813" y="1521619"/>
                </a:lnTo>
                <a:lnTo>
                  <a:pt x="190592" y="1486694"/>
                </a:lnTo>
                <a:lnTo>
                  <a:pt x="185827" y="1479154"/>
                </a:lnTo>
                <a:lnTo>
                  <a:pt x="181063" y="1470422"/>
                </a:lnTo>
                <a:lnTo>
                  <a:pt x="170342" y="1450579"/>
                </a:lnTo>
                <a:lnTo>
                  <a:pt x="164783" y="1441054"/>
                </a:lnTo>
                <a:lnTo>
                  <a:pt x="159224" y="1431132"/>
                </a:lnTo>
                <a:lnTo>
                  <a:pt x="156444" y="1427163"/>
                </a:lnTo>
                <a:lnTo>
                  <a:pt x="153268" y="1423194"/>
                </a:lnTo>
                <a:lnTo>
                  <a:pt x="149694" y="1419622"/>
                </a:lnTo>
                <a:lnTo>
                  <a:pt x="146518" y="1416447"/>
                </a:lnTo>
                <a:lnTo>
                  <a:pt x="143738" y="1413272"/>
                </a:lnTo>
                <a:lnTo>
                  <a:pt x="140959" y="1409304"/>
                </a:lnTo>
                <a:lnTo>
                  <a:pt x="138576" y="1404541"/>
                </a:lnTo>
                <a:lnTo>
                  <a:pt x="136591" y="1398985"/>
                </a:lnTo>
                <a:lnTo>
                  <a:pt x="134209" y="1393429"/>
                </a:lnTo>
                <a:lnTo>
                  <a:pt x="132620" y="1387475"/>
                </a:lnTo>
                <a:lnTo>
                  <a:pt x="129047" y="1373982"/>
                </a:lnTo>
                <a:lnTo>
                  <a:pt x="125870" y="1360488"/>
                </a:lnTo>
                <a:lnTo>
                  <a:pt x="122694" y="1346994"/>
                </a:lnTo>
                <a:lnTo>
                  <a:pt x="120311" y="1335485"/>
                </a:lnTo>
                <a:lnTo>
                  <a:pt x="117532" y="1325563"/>
                </a:lnTo>
                <a:lnTo>
                  <a:pt x="109194" y="1300560"/>
                </a:lnTo>
                <a:lnTo>
                  <a:pt x="100458" y="1276350"/>
                </a:lnTo>
                <a:lnTo>
                  <a:pt x="95296" y="1264047"/>
                </a:lnTo>
                <a:lnTo>
                  <a:pt x="90531" y="1252538"/>
                </a:lnTo>
                <a:lnTo>
                  <a:pt x="85767" y="1241425"/>
                </a:lnTo>
                <a:lnTo>
                  <a:pt x="80208" y="1229916"/>
                </a:lnTo>
                <a:lnTo>
                  <a:pt x="77031" y="1223566"/>
                </a:lnTo>
                <a:lnTo>
                  <a:pt x="73458" y="1217216"/>
                </a:lnTo>
                <a:lnTo>
                  <a:pt x="65119" y="1203722"/>
                </a:lnTo>
                <a:lnTo>
                  <a:pt x="55987" y="1190625"/>
                </a:lnTo>
                <a:lnTo>
                  <a:pt x="46457" y="1177132"/>
                </a:lnTo>
                <a:lnTo>
                  <a:pt x="26207" y="1150938"/>
                </a:lnTo>
                <a:lnTo>
                  <a:pt x="6353" y="1125538"/>
                </a:lnTo>
                <a:lnTo>
                  <a:pt x="3574" y="1121172"/>
                </a:lnTo>
                <a:lnTo>
                  <a:pt x="1589" y="1116410"/>
                </a:lnTo>
                <a:lnTo>
                  <a:pt x="397" y="1111250"/>
                </a:lnTo>
                <a:lnTo>
                  <a:pt x="0" y="1106091"/>
                </a:lnTo>
                <a:lnTo>
                  <a:pt x="0" y="1100535"/>
                </a:lnTo>
                <a:lnTo>
                  <a:pt x="794" y="1094582"/>
                </a:lnTo>
                <a:lnTo>
                  <a:pt x="1986" y="1088629"/>
                </a:lnTo>
                <a:lnTo>
                  <a:pt x="3574" y="1083072"/>
                </a:lnTo>
                <a:lnTo>
                  <a:pt x="5559" y="1077516"/>
                </a:lnTo>
                <a:lnTo>
                  <a:pt x="8339" y="1071960"/>
                </a:lnTo>
                <a:lnTo>
                  <a:pt x="11118" y="1066404"/>
                </a:lnTo>
                <a:lnTo>
                  <a:pt x="14295" y="1061641"/>
                </a:lnTo>
                <a:lnTo>
                  <a:pt x="17868" y="1056879"/>
                </a:lnTo>
                <a:lnTo>
                  <a:pt x="21045" y="1052910"/>
                </a:lnTo>
                <a:lnTo>
                  <a:pt x="24618" y="1048941"/>
                </a:lnTo>
                <a:lnTo>
                  <a:pt x="28192" y="1045766"/>
                </a:lnTo>
                <a:lnTo>
                  <a:pt x="33751" y="1041400"/>
                </a:lnTo>
                <a:lnTo>
                  <a:pt x="39310" y="1037432"/>
                </a:lnTo>
                <a:lnTo>
                  <a:pt x="45663" y="1034257"/>
                </a:lnTo>
                <a:lnTo>
                  <a:pt x="52016" y="1031479"/>
                </a:lnTo>
                <a:lnTo>
                  <a:pt x="58369" y="1029097"/>
                </a:lnTo>
                <a:lnTo>
                  <a:pt x="64722" y="1027113"/>
                </a:lnTo>
                <a:lnTo>
                  <a:pt x="71869" y="1025922"/>
                </a:lnTo>
                <a:lnTo>
                  <a:pt x="78619" y="1024732"/>
                </a:lnTo>
                <a:lnTo>
                  <a:pt x="85767" y="1023938"/>
                </a:lnTo>
                <a:lnTo>
                  <a:pt x="92517" y="1023541"/>
                </a:lnTo>
                <a:lnTo>
                  <a:pt x="100061" y="1023938"/>
                </a:lnTo>
                <a:lnTo>
                  <a:pt x="107208" y="1024335"/>
                </a:lnTo>
                <a:lnTo>
                  <a:pt x="114355" y="1024732"/>
                </a:lnTo>
                <a:lnTo>
                  <a:pt x="121503" y="1025922"/>
                </a:lnTo>
                <a:lnTo>
                  <a:pt x="129047" y="1027510"/>
                </a:lnTo>
                <a:lnTo>
                  <a:pt x="136194" y="1029097"/>
                </a:lnTo>
                <a:lnTo>
                  <a:pt x="143341" y="1031082"/>
                </a:lnTo>
                <a:lnTo>
                  <a:pt x="150488" y="1033066"/>
                </a:lnTo>
                <a:lnTo>
                  <a:pt x="157636" y="1035844"/>
                </a:lnTo>
                <a:lnTo>
                  <a:pt x="164783" y="1038622"/>
                </a:lnTo>
                <a:lnTo>
                  <a:pt x="171533" y="1041400"/>
                </a:lnTo>
                <a:lnTo>
                  <a:pt x="177886" y="1044972"/>
                </a:lnTo>
                <a:lnTo>
                  <a:pt x="185033" y="1048544"/>
                </a:lnTo>
                <a:lnTo>
                  <a:pt x="191386" y="1052116"/>
                </a:lnTo>
                <a:lnTo>
                  <a:pt x="197739" y="1055688"/>
                </a:lnTo>
                <a:lnTo>
                  <a:pt x="203695" y="1059657"/>
                </a:lnTo>
                <a:lnTo>
                  <a:pt x="209651" y="1064022"/>
                </a:lnTo>
                <a:lnTo>
                  <a:pt x="215210" y="1067991"/>
                </a:lnTo>
                <a:lnTo>
                  <a:pt x="220769" y="1072754"/>
                </a:lnTo>
                <a:lnTo>
                  <a:pt x="225534" y="1077516"/>
                </a:lnTo>
                <a:lnTo>
                  <a:pt x="230299" y="1081882"/>
                </a:lnTo>
                <a:lnTo>
                  <a:pt x="235064" y="1086644"/>
                </a:lnTo>
                <a:lnTo>
                  <a:pt x="239828" y="1092200"/>
                </a:lnTo>
                <a:lnTo>
                  <a:pt x="244593" y="1097757"/>
                </a:lnTo>
                <a:lnTo>
                  <a:pt x="252932" y="1109663"/>
                </a:lnTo>
                <a:lnTo>
                  <a:pt x="260873" y="1121966"/>
                </a:lnTo>
                <a:lnTo>
                  <a:pt x="268814" y="1135063"/>
                </a:lnTo>
                <a:lnTo>
                  <a:pt x="283903" y="1160463"/>
                </a:lnTo>
                <a:lnTo>
                  <a:pt x="291447" y="1173163"/>
                </a:lnTo>
                <a:lnTo>
                  <a:pt x="299388" y="1185069"/>
                </a:lnTo>
                <a:lnTo>
                  <a:pt x="306139" y="1195785"/>
                </a:lnTo>
                <a:lnTo>
                  <a:pt x="312889" y="1206897"/>
                </a:lnTo>
                <a:lnTo>
                  <a:pt x="327580" y="1230710"/>
                </a:lnTo>
                <a:lnTo>
                  <a:pt x="342272" y="1255713"/>
                </a:lnTo>
                <a:lnTo>
                  <a:pt x="357757" y="1281113"/>
                </a:lnTo>
                <a:lnTo>
                  <a:pt x="365699" y="1293416"/>
                </a:lnTo>
                <a:lnTo>
                  <a:pt x="373640" y="1305719"/>
                </a:lnTo>
                <a:lnTo>
                  <a:pt x="382375" y="1317229"/>
                </a:lnTo>
                <a:lnTo>
                  <a:pt x="390714" y="1328738"/>
                </a:lnTo>
                <a:lnTo>
                  <a:pt x="399846" y="1339454"/>
                </a:lnTo>
                <a:lnTo>
                  <a:pt x="409376" y="1348979"/>
                </a:lnTo>
                <a:lnTo>
                  <a:pt x="418905" y="1358504"/>
                </a:lnTo>
                <a:lnTo>
                  <a:pt x="423670" y="1362472"/>
                </a:lnTo>
                <a:lnTo>
                  <a:pt x="428832" y="1366441"/>
                </a:lnTo>
                <a:lnTo>
                  <a:pt x="437171" y="1372791"/>
                </a:lnTo>
                <a:lnTo>
                  <a:pt x="445112" y="1378744"/>
                </a:lnTo>
                <a:lnTo>
                  <a:pt x="453450" y="1383904"/>
                </a:lnTo>
                <a:lnTo>
                  <a:pt x="462186" y="1388666"/>
                </a:lnTo>
                <a:lnTo>
                  <a:pt x="470921" y="1392635"/>
                </a:lnTo>
                <a:lnTo>
                  <a:pt x="479260" y="1396207"/>
                </a:lnTo>
                <a:lnTo>
                  <a:pt x="488789" y="1399382"/>
                </a:lnTo>
                <a:lnTo>
                  <a:pt x="497525" y="1402160"/>
                </a:lnTo>
                <a:lnTo>
                  <a:pt x="506657" y="1404144"/>
                </a:lnTo>
                <a:lnTo>
                  <a:pt x="516187" y="1405732"/>
                </a:lnTo>
                <a:lnTo>
                  <a:pt x="525716" y="1407319"/>
                </a:lnTo>
                <a:lnTo>
                  <a:pt x="535246" y="1408113"/>
                </a:lnTo>
                <a:lnTo>
                  <a:pt x="545172" y="1408113"/>
                </a:lnTo>
                <a:lnTo>
                  <a:pt x="555099" y="1407716"/>
                </a:lnTo>
                <a:lnTo>
                  <a:pt x="565423" y="1406922"/>
                </a:lnTo>
                <a:lnTo>
                  <a:pt x="575746" y="1404938"/>
                </a:lnTo>
                <a:lnTo>
                  <a:pt x="578923" y="1404541"/>
                </a:lnTo>
                <a:lnTo>
                  <a:pt x="582497" y="1402954"/>
                </a:lnTo>
                <a:lnTo>
                  <a:pt x="586467" y="1401366"/>
                </a:lnTo>
                <a:lnTo>
                  <a:pt x="590041" y="1398985"/>
                </a:lnTo>
                <a:lnTo>
                  <a:pt x="594012" y="1395810"/>
                </a:lnTo>
                <a:lnTo>
                  <a:pt x="597585" y="1392635"/>
                </a:lnTo>
                <a:lnTo>
                  <a:pt x="601556" y="1389460"/>
                </a:lnTo>
                <a:lnTo>
                  <a:pt x="604335" y="1385491"/>
                </a:lnTo>
                <a:lnTo>
                  <a:pt x="609894" y="1379141"/>
                </a:lnTo>
                <a:lnTo>
                  <a:pt x="614659" y="1372394"/>
                </a:lnTo>
                <a:lnTo>
                  <a:pt x="619424" y="1365647"/>
                </a:lnTo>
                <a:lnTo>
                  <a:pt x="623394" y="1358900"/>
                </a:lnTo>
                <a:lnTo>
                  <a:pt x="627762" y="1352154"/>
                </a:lnTo>
                <a:lnTo>
                  <a:pt x="631336" y="1344613"/>
                </a:lnTo>
                <a:lnTo>
                  <a:pt x="634512" y="1337469"/>
                </a:lnTo>
                <a:lnTo>
                  <a:pt x="637292" y="1330325"/>
                </a:lnTo>
                <a:lnTo>
                  <a:pt x="640071" y="1323182"/>
                </a:lnTo>
                <a:lnTo>
                  <a:pt x="642057" y="1315244"/>
                </a:lnTo>
                <a:lnTo>
                  <a:pt x="644042" y="1307704"/>
                </a:lnTo>
                <a:lnTo>
                  <a:pt x="645233" y="1299766"/>
                </a:lnTo>
                <a:lnTo>
                  <a:pt x="646424" y="1291829"/>
                </a:lnTo>
                <a:lnTo>
                  <a:pt x="647218" y="1283891"/>
                </a:lnTo>
                <a:lnTo>
                  <a:pt x="647616" y="1275557"/>
                </a:lnTo>
                <a:lnTo>
                  <a:pt x="648013" y="1267619"/>
                </a:lnTo>
                <a:lnTo>
                  <a:pt x="647616" y="1259682"/>
                </a:lnTo>
                <a:lnTo>
                  <a:pt x="647218" y="1252538"/>
                </a:lnTo>
                <a:lnTo>
                  <a:pt x="646424" y="1245394"/>
                </a:lnTo>
                <a:lnTo>
                  <a:pt x="645233" y="1237457"/>
                </a:lnTo>
                <a:lnTo>
                  <a:pt x="466951" y="280988"/>
                </a:lnTo>
                <a:lnTo>
                  <a:pt x="465362" y="271463"/>
                </a:lnTo>
                <a:lnTo>
                  <a:pt x="464568" y="263128"/>
                </a:lnTo>
                <a:lnTo>
                  <a:pt x="464568" y="254397"/>
                </a:lnTo>
                <a:lnTo>
                  <a:pt x="464965" y="246857"/>
                </a:lnTo>
                <a:lnTo>
                  <a:pt x="465759" y="239316"/>
                </a:lnTo>
                <a:lnTo>
                  <a:pt x="467348" y="232569"/>
                </a:lnTo>
                <a:lnTo>
                  <a:pt x="468936" y="225822"/>
                </a:lnTo>
                <a:lnTo>
                  <a:pt x="471318" y="219869"/>
                </a:lnTo>
                <a:lnTo>
                  <a:pt x="473701" y="214313"/>
                </a:lnTo>
                <a:lnTo>
                  <a:pt x="476480" y="209153"/>
                </a:lnTo>
                <a:lnTo>
                  <a:pt x="479657" y="204391"/>
                </a:lnTo>
                <a:lnTo>
                  <a:pt x="482833" y="199628"/>
                </a:lnTo>
                <a:lnTo>
                  <a:pt x="486407" y="195263"/>
                </a:lnTo>
                <a:lnTo>
                  <a:pt x="490775" y="191691"/>
                </a:lnTo>
                <a:lnTo>
                  <a:pt x="494348" y="188119"/>
                </a:lnTo>
                <a:lnTo>
                  <a:pt x="498319" y="184944"/>
                </a:lnTo>
                <a:lnTo>
                  <a:pt x="502289" y="182166"/>
                </a:lnTo>
                <a:lnTo>
                  <a:pt x="506657" y="179785"/>
                </a:lnTo>
                <a:lnTo>
                  <a:pt x="514201" y="175419"/>
                </a:lnTo>
                <a:lnTo>
                  <a:pt x="522143" y="171450"/>
                </a:lnTo>
                <a:lnTo>
                  <a:pt x="528893" y="169069"/>
                </a:lnTo>
                <a:lnTo>
                  <a:pt x="534849" y="167482"/>
                </a:lnTo>
                <a:lnTo>
                  <a:pt x="539614" y="166291"/>
                </a:lnTo>
                <a:lnTo>
                  <a:pt x="543981" y="165497"/>
                </a:lnTo>
                <a:lnTo>
                  <a:pt x="552320" y="163910"/>
                </a:lnTo>
                <a:lnTo>
                  <a:pt x="561055" y="162719"/>
                </a:lnTo>
                <a:lnTo>
                  <a:pt x="569393" y="162322"/>
                </a:lnTo>
                <a:lnTo>
                  <a:pt x="577732" y="161925"/>
                </a:lnTo>
                <a:close/>
                <a:moveTo>
                  <a:pt x="576263" y="0"/>
                </a:moveTo>
                <a:lnTo>
                  <a:pt x="594539" y="397"/>
                </a:lnTo>
                <a:lnTo>
                  <a:pt x="612419" y="1589"/>
                </a:lnTo>
                <a:lnTo>
                  <a:pt x="630298" y="3973"/>
                </a:lnTo>
                <a:lnTo>
                  <a:pt x="647780" y="7151"/>
                </a:lnTo>
                <a:lnTo>
                  <a:pt x="664864" y="10727"/>
                </a:lnTo>
                <a:lnTo>
                  <a:pt x="681551" y="15098"/>
                </a:lnTo>
                <a:lnTo>
                  <a:pt x="697841" y="20263"/>
                </a:lnTo>
                <a:lnTo>
                  <a:pt x="714131" y="26620"/>
                </a:lnTo>
                <a:lnTo>
                  <a:pt x="729626" y="33374"/>
                </a:lnTo>
                <a:lnTo>
                  <a:pt x="745122" y="41321"/>
                </a:lnTo>
                <a:lnTo>
                  <a:pt x="759822" y="50062"/>
                </a:lnTo>
                <a:lnTo>
                  <a:pt x="774920" y="59200"/>
                </a:lnTo>
                <a:lnTo>
                  <a:pt x="788826" y="69530"/>
                </a:lnTo>
                <a:lnTo>
                  <a:pt x="803130" y="80655"/>
                </a:lnTo>
                <a:lnTo>
                  <a:pt x="816638" y="92575"/>
                </a:lnTo>
                <a:lnTo>
                  <a:pt x="830147" y="105289"/>
                </a:lnTo>
                <a:lnTo>
                  <a:pt x="842464" y="118798"/>
                </a:lnTo>
                <a:lnTo>
                  <a:pt x="854780" y="132307"/>
                </a:lnTo>
                <a:lnTo>
                  <a:pt x="865508" y="146610"/>
                </a:lnTo>
                <a:lnTo>
                  <a:pt x="876235" y="160516"/>
                </a:lnTo>
                <a:lnTo>
                  <a:pt x="885374" y="175615"/>
                </a:lnTo>
                <a:lnTo>
                  <a:pt x="894115" y="190315"/>
                </a:lnTo>
                <a:lnTo>
                  <a:pt x="901664" y="205811"/>
                </a:lnTo>
                <a:lnTo>
                  <a:pt x="908815" y="221306"/>
                </a:lnTo>
                <a:lnTo>
                  <a:pt x="915172" y="237596"/>
                </a:lnTo>
                <a:lnTo>
                  <a:pt x="920337" y="253886"/>
                </a:lnTo>
                <a:lnTo>
                  <a:pt x="924708" y="270574"/>
                </a:lnTo>
                <a:lnTo>
                  <a:pt x="928284" y="287658"/>
                </a:lnTo>
                <a:lnTo>
                  <a:pt x="931462" y="304743"/>
                </a:lnTo>
                <a:lnTo>
                  <a:pt x="933449" y="322622"/>
                </a:lnTo>
                <a:lnTo>
                  <a:pt x="934641" y="340502"/>
                </a:lnTo>
                <a:lnTo>
                  <a:pt x="935038" y="359175"/>
                </a:lnTo>
                <a:lnTo>
                  <a:pt x="934641" y="377452"/>
                </a:lnTo>
                <a:lnTo>
                  <a:pt x="933449" y="395331"/>
                </a:lnTo>
                <a:lnTo>
                  <a:pt x="931462" y="413211"/>
                </a:lnTo>
                <a:lnTo>
                  <a:pt x="928284" y="430693"/>
                </a:lnTo>
                <a:lnTo>
                  <a:pt x="924708" y="447777"/>
                </a:lnTo>
                <a:lnTo>
                  <a:pt x="920337" y="464465"/>
                </a:lnTo>
                <a:lnTo>
                  <a:pt x="915172" y="480755"/>
                </a:lnTo>
                <a:lnTo>
                  <a:pt x="908815" y="496647"/>
                </a:lnTo>
                <a:lnTo>
                  <a:pt x="901664" y="512540"/>
                </a:lnTo>
                <a:lnTo>
                  <a:pt x="894115" y="527638"/>
                </a:lnTo>
                <a:lnTo>
                  <a:pt x="885374" y="543134"/>
                </a:lnTo>
                <a:lnTo>
                  <a:pt x="876235" y="557437"/>
                </a:lnTo>
                <a:lnTo>
                  <a:pt x="865508" y="572138"/>
                </a:lnTo>
                <a:lnTo>
                  <a:pt x="854780" y="585647"/>
                </a:lnTo>
                <a:lnTo>
                  <a:pt x="842464" y="599553"/>
                </a:lnTo>
                <a:lnTo>
                  <a:pt x="830147" y="612664"/>
                </a:lnTo>
                <a:lnTo>
                  <a:pt x="830147" y="613061"/>
                </a:lnTo>
                <a:lnTo>
                  <a:pt x="822201" y="620611"/>
                </a:lnTo>
                <a:lnTo>
                  <a:pt x="813857" y="628160"/>
                </a:lnTo>
                <a:lnTo>
                  <a:pt x="805911" y="634914"/>
                </a:lnTo>
                <a:lnTo>
                  <a:pt x="797964" y="641668"/>
                </a:lnTo>
                <a:lnTo>
                  <a:pt x="791607" y="619419"/>
                </a:lnTo>
                <a:lnTo>
                  <a:pt x="785250" y="597963"/>
                </a:lnTo>
                <a:lnTo>
                  <a:pt x="778496" y="576111"/>
                </a:lnTo>
                <a:lnTo>
                  <a:pt x="771344" y="553861"/>
                </a:lnTo>
                <a:lnTo>
                  <a:pt x="780880" y="543928"/>
                </a:lnTo>
                <a:lnTo>
                  <a:pt x="790018" y="533201"/>
                </a:lnTo>
                <a:lnTo>
                  <a:pt x="798759" y="522473"/>
                </a:lnTo>
                <a:lnTo>
                  <a:pt x="806705" y="511745"/>
                </a:lnTo>
                <a:lnTo>
                  <a:pt x="813857" y="500223"/>
                </a:lnTo>
                <a:lnTo>
                  <a:pt x="820611" y="488701"/>
                </a:lnTo>
                <a:lnTo>
                  <a:pt x="826571" y="476782"/>
                </a:lnTo>
                <a:lnTo>
                  <a:pt x="831736" y="464862"/>
                </a:lnTo>
                <a:lnTo>
                  <a:pt x="836504" y="452545"/>
                </a:lnTo>
                <a:lnTo>
                  <a:pt x="840477" y="439831"/>
                </a:lnTo>
                <a:lnTo>
                  <a:pt x="844053" y="427117"/>
                </a:lnTo>
                <a:lnTo>
                  <a:pt x="846834" y="414005"/>
                </a:lnTo>
                <a:lnTo>
                  <a:pt x="849218" y="400894"/>
                </a:lnTo>
                <a:lnTo>
                  <a:pt x="850807" y="386988"/>
                </a:lnTo>
                <a:lnTo>
                  <a:pt x="851602" y="373479"/>
                </a:lnTo>
                <a:lnTo>
                  <a:pt x="851999" y="359175"/>
                </a:lnTo>
                <a:lnTo>
                  <a:pt x="851602" y="344872"/>
                </a:lnTo>
                <a:lnTo>
                  <a:pt x="850807" y="330966"/>
                </a:lnTo>
                <a:lnTo>
                  <a:pt x="849218" y="317457"/>
                </a:lnTo>
                <a:lnTo>
                  <a:pt x="846834" y="303948"/>
                </a:lnTo>
                <a:lnTo>
                  <a:pt x="844053" y="291234"/>
                </a:lnTo>
                <a:lnTo>
                  <a:pt x="840477" y="278123"/>
                </a:lnTo>
                <a:lnTo>
                  <a:pt x="836504" y="265806"/>
                </a:lnTo>
                <a:lnTo>
                  <a:pt x="831736" y="253092"/>
                </a:lnTo>
                <a:lnTo>
                  <a:pt x="826571" y="241172"/>
                </a:lnTo>
                <a:lnTo>
                  <a:pt x="820611" y="229253"/>
                </a:lnTo>
                <a:lnTo>
                  <a:pt x="813460" y="217730"/>
                </a:lnTo>
                <a:lnTo>
                  <a:pt x="806308" y="206605"/>
                </a:lnTo>
                <a:lnTo>
                  <a:pt x="798759" y="195481"/>
                </a:lnTo>
                <a:lnTo>
                  <a:pt x="789621" y="185150"/>
                </a:lnTo>
                <a:lnTo>
                  <a:pt x="780880" y="174820"/>
                </a:lnTo>
                <a:lnTo>
                  <a:pt x="770947" y="164092"/>
                </a:lnTo>
                <a:lnTo>
                  <a:pt x="760617" y="154556"/>
                </a:lnTo>
                <a:lnTo>
                  <a:pt x="750287" y="145021"/>
                </a:lnTo>
                <a:lnTo>
                  <a:pt x="739559" y="136677"/>
                </a:lnTo>
                <a:lnTo>
                  <a:pt x="728434" y="129128"/>
                </a:lnTo>
                <a:lnTo>
                  <a:pt x="717310" y="121976"/>
                </a:lnTo>
                <a:lnTo>
                  <a:pt x="705788" y="114825"/>
                </a:lnTo>
                <a:lnTo>
                  <a:pt x="693868" y="108865"/>
                </a:lnTo>
                <a:lnTo>
                  <a:pt x="682346" y="103700"/>
                </a:lnTo>
                <a:lnTo>
                  <a:pt x="669632" y="98932"/>
                </a:lnTo>
                <a:lnTo>
                  <a:pt x="657315" y="94959"/>
                </a:lnTo>
                <a:lnTo>
                  <a:pt x="644204" y="91383"/>
                </a:lnTo>
                <a:lnTo>
                  <a:pt x="631490" y="88204"/>
                </a:lnTo>
                <a:lnTo>
                  <a:pt x="617584" y="86218"/>
                </a:lnTo>
                <a:lnTo>
                  <a:pt x="604472" y="84628"/>
                </a:lnTo>
                <a:lnTo>
                  <a:pt x="590169" y="83436"/>
                </a:lnTo>
                <a:lnTo>
                  <a:pt x="576263" y="83436"/>
                </a:lnTo>
                <a:lnTo>
                  <a:pt x="561960" y="83436"/>
                </a:lnTo>
                <a:lnTo>
                  <a:pt x="548451" y="84628"/>
                </a:lnTo>
                <a:lnTo>
                  <a:pt x="534545" y="86218"/>
                </a:lnTo>
                <a:lnTo>
                  <a:pt x="521434" y="88204"/>
                </a:lnTo>
                <a:lnTo>
                  <a:pt x="507925" y="91383"/>
                </a:lnTo>
                <a:lnTo>
                  <a:pt x="495211" y="94959"/>
                </a:lnTo>
                <a:lnTo>
                  <a:pt x="482497" y="98932"/>
                </a:lnTo>
                <a:lnTo>
                  <a:pt x="470578" y="103700"/>
                </a:lnTo>
                <a:lnTo>
                  <a:pt x="458658" y="108865"/>
                </a:lnTo>
                <a:lnTo>
                  <a:pt x="446341" y="114825"/>
                </a:lnTo>
                <a:lnTo>
                  <a:pt x="435217" y="121976"/>
                </a:lnTo>
                <a:lnTo>
                  <a:pt x="423694" y="129128"/>
                </a:lnTo>
                <a:lnTo>
                  <a:pt x="412967" y="136677"/>
                </a:lnTo>
                <a:lnTo>
                  <a:pt x="401842" y="145021"/>
                </a:lnTo>
                <a:lnTo>
                  <a:pt x="391512" y="154556"/>
                </a:lnTo>
                <a:lnTo>
                  <a:pt x="381579" y="164092"/>
                </a:lnTo>
                <a:lnTo>
                  <a:pt x="381182" y="164092"/>
                </a:lnTo>
                <a:lnTo>
                  <a:pt x="371249" y="174820"/>
                </a:lnTo>
                <a:lnTo>
                  <a:pt x="362111" y="185150"/>
                </a:lnTo>
                <a:lnTo>
                  <a:pt x="353767" y="195481"/>
                </a:lnTo>
                <a:lnTo>
                  <a:pt x="345821" y="207003"/>
                </a:lnTo>
                <a:lnTo>
                  <a:pt x="338669" y="218128"/>
                </a:lnTo>
                <a:lnTo>
                  <a:pt x="331915" y="229253"/>
                </a:lnTo>
                <a:lnTo>
                  <a:pt x="325955" y="241172"/>
                </a:lnTo>
                <a:lnTo>
                  <a:pt x="320790" y="253092"/>
                </a:lnTo>
                <a:lnTo>
                  <a:pt x="315625" y="265806"/>
                </a:lnTo>
                <a:lnTo>
                  <a:pt x="311652" y="278123"/>
                </a:lnTo>
                <a:lnTo>
                  <a:pt x="308473" y="291234"/>
                </a:lnTo>
                <a:lnTo>
                  <a:pt x="305692" y="303948"/>
                </a:lnTo>
                <a:lnTo>
                  <a:pt x="303308" y="317457"/>
                </a:lnTo>
                <a:lnTo>
                  <a:pt x="301719" y="330966"/>
                </a:lnTo>
                <a:lnTo>
                  <a:pt x="300924" y="345269"/>
                </a:lnTo>
                <a:lnTo>
                  <a:pt x="300527" y="359175"/>
                </a:lnTo>
                <a:lnTo>
                  <a:pt x="300924" y="373479"/>
                </a:lnTo>
                <a:lnTo>
                  <a:pt x="301719" y="386988"/>
                </a:lnTo>
                <a:lnTo>
                  <a:pt x="303308" y="400894"/>
                </a:lnTo>
                <a:lnTo>
                  <a:pt x="305692" y="414005"/>
                </a:lnTo>
                <a:lnTo>
                  <a:pt x="308473" y="427514"/>
                </a:lnTo>
                <a:lnTo>
                  <a:pt x="311652" y="440228"/>
                </a:lnTo>
                <a:lnTo>
                  <a:pt x="315625" y="452545"/>
                </a:lnTo>
                <a:lnTo>
                  <a:pt x="320790" y="464862"/>
                </a:lnTo>
                <a:lnTo>
                  <a:pt x="325955" y="476782"/>
                </a:lnTo>
                <a:lnTo>
                  <a:pt x="331915" y="489098"/>
                </a:lnTo>
                <a:lnTo>
                  <a:pt x="338669" y="500223"/>
                </a:lnTo>
                <a:lnTo>
                  <a:pt x="345821" y="511745"/>
                </a:lnTo>
                <a:lnTo>
                  <a:pt x="353767" y="522870"/>
                </a:lnTo>
                <a:lnTo>
                  <a:pt x="362111" y="533201"/>
                </a:lnTo>
                <a:lnTo>
                  <a:pt x="371249" y="543928"/>
                </a:lnTo>
                <a:lnTo>
                  <a:pt x="381182" y="554258"/>
                </a:lnTo>
                <a:lnTo>
                  <a:pt x="387539" y="560218"/>
                </a:lnTo>
                <a:lnTo>
                  <a:pt x="393896" y="566575"/>
                </a:lnTo>
                <a:lnTo>
                  <a:pt x="400650" y="572138"/>
                </a:lnTo>
                <a:lnTo>
                  <a:pt x="407405" y="577700"/>
                </a:lnTo>
                <a:lnTo>
                  <a:pt x="414159" y="582468"/>
                </a:lnTo>
                <a:lnTo>
                  <a:pt x="420913" y="587633"/>
                </a:lnTo>
                <a:lnTo>
                  <a:pt x="428065" y="592401"/>
                </a:lnTo>
                <a:lnTo>
                  <a:pt x="435614" y="597169"/>
                </a:lnTo>
                <a:lnTo>
                  <a:pt x="442368" y="601142"/>
                </a:lnTo>
                <a:lnTo>
                  <a:pt x="449917" y="605115"/>
                </a:lnTo>
                <a:lnTo>
                  <a:pt x="457069" y="608691"/>
                </a:lnTo>
                <a:lnTo>
                  <a:pt x="465015" y="612267"/>
                </a:lnTo>
                <a:lnTo>
                  <a:pt x="472564" y="615445"/>
                </a:lnTo>
                <a:lnTo>
                  <a:pt x="480113" y="618227"/>
                </a:lnTo>
                <a:lnTo>
                  <a:pt x="488457" y="621008"/>
                </a:lnTo>
                <a:lnTo>
                  <a:pt x="496403" y="623789"/>
                </a:lnTo>
                <a:lnTo>
                  <a:pt x="498787" y="634914"/>
                </a:lnTo>
                <a:lnTo>
                  <a:pt x="501171" y="645642"/>
                </a:lnTo>
                <a:lnTo>
                  <a:pt x="505541" y="667891"/>
                </a:lnTo>
                <a:lnTo>
                  <a:pt x="508720" y="690141"/>
                </a:lnTo>
                <a:lnTo>
                  <a:pt x="511501" y="712788"/>
                </a:lnTo>
                <a:lnTo>
                  <a:pt x="498390" y="710404"/>
                </a:lnTo>
                <a:lnTo>
                  <a:pt x="484881" y="707226"/>
                </a:lnTo>
                <a:lnTo>
                  <a:pt x="472167" y="703253"/>
                </a:lnTo>
                <a:lnTo>
                  <a:pt x="459453" y="699279"/>
                </a:lnTo>
                <a:lnTo>
                  <a:pt x="446739" y="694909"/>
                </a:lnTo>
                <a:lnTo>
                  <a:pt x="434819" y="690141"/>
                </a:lnTo>
                <a:lnTo>
                  <a:pt x="422503" y="684579"/>
                </a:lnTo>
                <a:lnTo>
                  <a:pt x="410583" y="678619"/>
                </a:lnTo>
                <a:lnTo>
                  <a:pt x="398664" y="671864"/>
                </a:lnTo>
                <a:lnTo>
                  <a:pt x="387142" y="665110"/>
                </a:lnTo>
                <a:lnTo>
                  <a:pt x="376017" y="657561"/>
                </a:lnTo>
                <a:lnTo>
                  <a:pt x="364892" y="649615"/>
                </a:lnTo>
                <a:lnTo>
                  <a:pt x="354164" y="641271"/>
                </a:lnTo>
                <a:lnTo>
                  <a:pt x="343040" y="632133"/>
                </a:lnTo>
                <a:lnTo>
                  <a:pt x="332709" y="622994"/>
                </a:lnTo>
                <a:lnTo>
                  <a:pt x="322379" y="612664"/>
                </a:lnTo>
                <a:lnTo>
                  <a:pt x="309665" y="599553"/>
                </a:lnTo>
                <a:lnTo>
                  <a:pt x="297746" y="585647"/>
                </a:lnTo>
                <a:lnTo>
                  <a:pt x="286621" y="572138"/>
                </a:lnTo>
                <a:lnTo>
                  <a:pt x="276291" y="557437"/>
                </a:lnTo>
                <a:lnTo>
                  <a:pt x="267153" y="543134"/>
                </a:lnTo>
                <a:lnTo>
                  <a:pt x="258412" y="527638"/>
                </a:lnTo>
                <a:lnTo>
                  <a:pt x="250465" y="512540"/>
                </a:lnTo>
                <a:lnTo>
                  <a:pt x="243711" y="496647"/>
                </a:lnTo>
                <a:lnTo>
                  <a:pt x="237751" y="480755"/>
                </a:lnTo>
                <a:lnTo>
                  <a:pt x="231792" y="464465"/>
                </a:lnTo>
                <a:lnTo>
                  <a:pt x="227421" y="447777"/>
                </a:lnTo>
                <a:lnTo>
                  <a:pt x="223845" y="430693"/>
                </a:lnTo>
                <a:lnTo>
                  <a:pt x="221064" y="413211"/>
                </a:lnTo>
                <a:lnTo>
                  <a:pt x="219078" y="395331"/>
                </a:lnTo>
                <a:lnTo>
                  <a:pt x="217886" y="377452"/>
                </a:lnTo>
                <a:lnTo>
                  <a:pt x="217488" y="359175"/>
                </a:lnTo>
                <a:lnTo>
                  <a:pt x="217886" y="340502"/>
                </a:lnTo>
                <a:lnTo>
                  <a:pt x="219078" y="322622"/>
                </a:lnTo>
                <a:lnTo>
                  <a:pt x="221064" y="304743"/>
                </a:lnTo>
                <a:lnTo>
                  <a:pt x="223845" y="287658"/>
                </a:lnTo>
                <a:lnTo>
                  <a:pt x="227421" y="270574"/>
                </a:lnTo>
                <a:lnTo>
                  <a:pt x="231792" y="253886"/>
                </a:lnTo>
                <a:lnTo>
                  <a:pt x="237751" y="237596"/>
                </a:lnTo>
                <a:lnTo>
                  <a:pt x="243711" y="221306"/>
                </a:lnTo>
                <a:lnTo>
                  <a:pt x="250465" y="205811"/>
                </a:lnTo>
                <a:lnTo>
                  <a:pt x="258412" y="190315"/>
                </a:lnTo>
                <a:lnTo>
                  <a:pt x="267153" y="175615"/>
                </a:lnTo>
                <a:lnTo>
                  <a:pt x="276291" y="160516"/>
                </a:lnTo>
                <a:lnTo>
                  <a:pt x="286621" y="146610"/>
                </a:lnTo>
                <a:lnTo>
                  <a:pt x="297746" y="132307"/>
                </a:lnTo>
                <a:lnTo>
                  <a:pt x="309665" y="118798"/>
                </a:lnTo>
                <a:lnTo>
                  <a:pt x="322379" y="105289"/>
                </a:lnTo>
                <a:lnTo>
                  <a:pt x="335491" y="92575"/>
                </a:lnTo>
                <a:lnTo>
                  <a:pt x="349397" y="80655"/>
                </a:lnTo>
                <a:lnTo>
                  <a:pt x="363303" y="69530"/>
                </a:lnTo>
                <a:lnTo>
                  <a:pt x="378003" y="59200"/>
                </a:lnTo>
                <a:lnTo>
                  <a:pt x="392307" y="50062"/>
                </a:lnTo>
                <a:lnTo>
                  <a:pt x="407405" y="41321"/>
                </a:lnTo>
                <a:lnTo>
                  <a:pt x="422900" y="33374"/>
                </a:lnTo>
                <a:lnTo>
                  <a:pt x="438395" y="26620"/>
                </a:lnTo>
                <a:lnTo>
                  <a:pt x="454288" y="20263"/>
                </a:lnTo>
                <a:lnTo>
                  <a:pt x="470975" y="15098"/>
                </a:lnTo>
                <a:lnTo>
                  <a:pt x="487662" y="10727"/>
                </a:lnTo>
                <a:lnTo>
                  <a:pt x="504747" y="7151"/>
                </a:lnTo>
                <a:lnTo>
                  <a:pt x="522228" y="3973"/>
                </a:lnTo>
                <a:lnTo>
                  <a:pt x="539710" y="1589"/>
                </a:lnTo>
                <a:lnTo>
                  <a:pt x="557589" y="397"/>
                </a:lnTo>
                <a:lnTo>
                  <a:pt x="576263" y="0"/>
                </a:lnTo>
                <a:close/>
              </a:path>
            </a:pathLst>
          </a:custGeom>
          <a:solidFill>
            <a:schemeClr val="accent2">
              <a:lumMod val="20000"/>
              <a:lumOff val="80000"/>
            </a:schemeClr>
          </a:solidFill>
          <a:ln>
            <a:noFill/>
          </a:ln>
          <a:effectLst>
            <a:innerShdw blurRad="63500" dist="50800" dir="10800000">
              <a:prstClr val="black">
                <a:alpha val="50000"/>
              </a:prstClr>
            </a:innerShdw>
          </a:effectLst>
          <a:extLst>
            <a:ext uri="{91240B29-F687-4F45-9708-019B960494DF}">
              <a14:hiddenLine xmlns:a14="http://schemas.microsoft.com/office/drawing/2010/main" xmlns=""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9" name=" 9"/>
          <p:cNvSpPr/>
          <p:nvPr/>
        </p:nvSpPr>
        <p:spPr bwMode="auto">
          <a:xfrm>
            <a:off x="7555865" y="3412490"/>
            <a:ext cx="690245" cy="622300"/>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gradFill>
            <a:gsLst>
              <a:gs pos="0">
                <a:srgbClr val="012D86"/>
              </a:gs>
              <a:gs pos="100000">
                <a:srgbClr val="0E2557"/>
              </a:gs>
            </a:gsLst>
            <a:lin ang="13500000" scaled="0"/>
          </a:gradFill>
          <a:ln>
            <a:noFill/>
          </a:ln>
          <a:effectLst>
            <a:innerShdw blurRad="63500" dist="50800" dir="108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378966" y="163389"/>
            <a:ext cx="7004858" cy="855752"/>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75000"/>
                  </a:schemeClr>
                </a:solidFill>
                <a:effectLst/>
                <a:latin typeface="+mn-lt"/>
                <a:ea typeface="+mj-ea"/>
                <a:cs typeface="+mj-cs"/>
              </a:defRPr>
            </a:lvl1pPr>
          </a:lstStyle>
          <a:p>
            <a:r>
              <a:rPr lang="en-US" altLang="zh-CN" sz="4000" dirty="0">
                <a:solidFill>
                  <a:srgbClr val="00B050"/>
                </a:solidFill>
                <a:effectLst>
                  <a:innerShdw blurRad="63500" dist="50800" dir="13500000">
                    <a:srgbClr val="000000">
                      <a:alpha val="50000"/>
                    </a:srgbClr>
                  </a:innerShdw>
                </a:effectLst>
                <a:latin typeface="+mj-lt"/>
              </a:rPr>
              <a:t>4 </a:t>
            </a:r>
            <a:r>
              <a:rPr lang="zh-CN" altLang="en-US" sz="4000" dirty="0">
                <a:solidFill>
                  <a:srgbClr val="00B050"/>
                </a:solidFill>
                <a:effectLst>
                  <a:innerShdw blurRad="63500" dist="50800" dir="13500000">
                    <a:srgbClr val="000000">
                      <a:alpha val="50000"/>
                    </a:srgbClr>
                  </a:innerShdw>
                </a:effectLst>
                <a:latin typeface="+mj-lt"/>
              </a:rPr>
              <a:t>经营方式</a:t>
            </a:r>
          </a:p>
        </p:txBody>
      </p:sp>
      <p:sp>
        <p:nvSpPr>
          <p:cNvPr id="14" name="Freeform 5"/>
          <p:cNvSpPr/>
          <p:nvPr>
            <p:custDataLst>
              <p:tags r:id="rId3"/>
            </p:custDataLst>
          </p:nvPr>
        </p:nvSpPr>
        <p:spPr bwMode="gray">
          <a:xfrm>
            <a:off x="5515610" y="770255"/>
            <a:ext cx="1531620" cy="2604135"/>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39 h 2346"/>
              <a:gd name="T20" fmla="*/ 806 w 1470"/>
              <a:gd name="T21" fmla="*/ 2290 h 2346"/>
              <a:gd name="T22" fmla="*/ 763 w 1470"/>
              <a:gd name="T23" fmla="*/ 2325 h 2346"/>
              <a:gd name="T24" fmla="*/ 739 w 1470"/>
              <a:gd name="T25" fmla="*/ 2343 h 2346"/>
              <a:gd name="T26" fmla="*/ 732 w 1470"/>
              <a:gd name="T27" fmla="*/ 2343 h 2346"/>
              <a:gd name="T28" fmla="*/ 709 w 1470"/>
              <a:gd name="T29" fmla="*/ 2325 h 2346"/>
              <a:gd name="T30" fmla="*/ 665 w 1470"/>
              <a:gd name="T31" fmla="*/ 2290 h 2346"/>
              <a:gd name="T32" fmla="*/ 604 w 1470"/>
              <a:gd name="T33" fmla="*/ 2239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8 h 2346"/>
              <a:gd name="T54" fmla="*/ 27 w 1470"/>
              <a:gd name="T55" fmla="*/ 954 h 2346"/>
              <a:gd name="T56" fmla="*/ 71 w 1470"/>
              <a:gd name="T57" fmla="*/ 815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0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0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5 h 2346"/>
              <a:gd name="T100" fmla="*/ 1444 w 1470"/>
              <a:gd name="T101" fmla="*/ 954 h 2346"/>
              <a:gd name="T102" fmla="*/ 1467 w 1470"/>
              <a:gd name="T103" fmla="*/ 1098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F994D"/>
          </a:solidFill>
          <a:ln w="3175">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540000" anchor="ctr">
            <a:normAutofit/>
          </a:bodyPr>
          <a:lstStyle/>
          <a:p>
            <a:pPr algn="ctr">
              <a:lnSpc>
                <a:spcPct val="120000"/>
              </a:lnSpc>
            </a:pPr>
            <a:r>
              <a:rPr lang="zh-CN" altLang="en-US" sz="3200" b="1" dirty="0">
                <a:solidFill>
                  <a:schemeClr val="bg1"/>
                </a:solidFill>
              </a:rPr>
              <a:t>代销</a:t>
            </a:r>
          </a:p>
        </p:txBody>
      </p:sp>
      <p:sp>
        <p:nvSpPr>
          <p:cNvPr id="15" name="Freeform 9"/>
          <p:cNvSpPr/>
          <p:nvPr>
            <p:custDataLst>
              <p:tags r:id="rId4"/>
            </p:custDataLst>
          </p:nvPr>
        </p:nvSpPr>
        <p:spPr bwMode="gray">
          <a:xfrm rot="521906">
            <a:off x="6116320" y="3341370"/>
            <a:ext cx="2553335" cy="1344930"/>
          </a:xfrm>
          <a:custGeom>
            <a:avLst/>
            <a:gdLst>
              <a:gd name="T0" fmla="*/ 1451 w 2032"/>
              <a:gd name="T1" fmla="*/ 175 h 1536"/>
              <a:gd name="T2" fmla="*/ 1572 w 2032"/>
              <a:gd name="T3" fmla="*/ 277 h 1536"/>
              <a:gd name="T4" fmla="*/ 1676 w 2032"/>
              <a:gd name="T5" fmla="*/ 395 h 1536"/>
              <a:gd name="T6" fmla="*/ 1763 w 2032"/>
              <a:gd name="T7" fmla="*/ 525 h 1536"/>
              <a:gd name="T8" fmla="*/ 1835 w 2032"/>
              <a:gd name="T9" fmla="*/ 661 h 1536"/>
              <a:gd name="T10" fmla="*/ 1893 w 2032"/>
              <a:gd name="T11" fmla="*/ 798 h 1536"/>
              <a:gd name="T12" fmla="*/ 1940 w 2032"/>
              <a:gd name="T13" fmla="*/ 929 h 1536"/>
              <a:gd name="T14" fmla="*/ 1975 w 2032"/>
              <a:gd name="T15" fmla="*/ 1053 h 1536"/>
              <a:gd name="T16" fmla="*/ 2000 w 2032"/>
              <a:gd name="T17" fmla="*/ 1161 h 1536"/>
              <a:gd name="T18" fmla="*/ 2017 w 2032"/>
              <a:gd name="T19" fmla="*/ 1250 h 1536"/>
              <a:gd name="T20" fmla="*/ 2026 w 2032"/>
              <a:gd name="T21" fmla="*/ 1316 h 1536"/>
              <a:gd name="T22" fmla="*/ 2030 w 2032"/>
              <a:gd name="T23" fmla="*/ 1349 h 1536"/>
              <a:gd name="T24" fmla="*/ 2027 w 2032"/>
              <a:gd name="T25" fmla="*/ 1357 h 1536"/>
              <a:gd name="T26" fmla="*/ 1998 w 2032"/>
              <a:gd name="T27" fmla="*/ 1368 h 1536"/>
              <a:gd name="T28" fmla="*/ 1941 w 2032"/>
              <a:gd name="T29" fmla="*/ 1390 h 1536"/>
              <a:gd name="T30" fmla="*/ 1861 w 2032"/>
              <a:gd name="T31" fmla="*/ 1419 h 1536"/>
              <a:gd name="T32" fmla="*/ 1762 w 2032"/>
              <a:gd name="T33" fmla="*/ 1450 h 1536"/>
              <a:gd name="T34" fmla="*/ 1647 w 2032"/>
              <a:gd name="T35" fmla="*/ 1481 h 1536"/>
              <a:gd name="T36" fmla="*/ 1517 w 2032"/>
              <a:gd name="T37" fmla="*/ 1507 h 1536"/>
              <a:gd name="T38" fmla="*/ 1377 w 2032"/>
              <a:gd name="T39" fmla="*/ 1527 h 1536"/>
              <a:gd name="T40" fmla="*/ 1231 w 2032"/>
              <a:gd name="T41" fmla="*/ 1536 h 1536"/>
              <a:gd name="T42" fmla="*/ 1082 w 2032"/>
              <a:gd name="T43" fmla="*/ 1532 h 1536"/>
              <a:gd name="T44" fmla="*/ 933 w 2032"/>
              <a:gd name="T45" fmla="*/ 1511 h 1536"/>
              <a:gd name="T46" fmla="*/ 787 w 2032"/>
              <a:gd name="T47" fmla="*/ 1469 h 1536"/>
              <a:gd name="T48" fmla="*/ 647 w 2032"/>
              <a:gd name="T49" fmla="*/ 1405 h 1536"/>
              <a:gd name="T50" fmla="*/ 518 w 2032"/>
              <a:gd name="T51" fmla="*/ 1313 h 1536"/>
              <a:gd name="T52" fmla="*/ 405 w 2032"/>
              <a:gd name="T53" fmla="*/ 1202 h 1536"/>
              <a:gd name="T54" fmla="*/ 311 w 2032"/>
              <a:gd name="T55" fmla="*/ 1076 h 1536"/>
              <a:gd name="T56" fmla="*/ 230 w 2032"/>
              <a:gd name="T57" fmla="*/ 944 h 1536"/>
              <a:gd name="T58" fmla="*/ 166 w 2032"/>
              <a:gd name="T59" fmla="*/ 806 h 1536"/>
              <a:gd name="T60" fmla="*/ 114 w 2032"/>
              <a:gd name="T61" fmla="*/ 672 h 1536"/>
              <a:gd name="T62" fmla="*/ 73 w 2032"/>
              <a:gd name="T63" fmla="*/ 542 h 1536"/>
              <a:gd name="T64" fmla="*/ 44 w 2032"/>
              <a:gd name="T65" fmla="*/ 427 h 1536"/>
              <a:gd name="T66" fmla="*/ 22 w 2032"/>
              <a:gd name="T67" fmla="*/ 326 h 1536"/>
              <a:gd name="T68" fmla="*/ 9 w 2032"/>
              <a:gd name="T69" fmla="*/ 249 h 1536"/>
              <a:gd name="T70" fmla="*/ 3 w 2032"/>
              <a:gd name="T71" fmla="*/ 200 h 1536"/>
              <a:gd name="T72" fmla="*/ 0 w 2032"/>
              <a:gd name="T73" fmla="*/ 182 h 1536"/>
              <a:gd name="T74" fmla="*/ 16 w 2032"/>
              <a:gd name="T75" fmla="*/ 175 h 1536"/>
              <a:gd name="T76" fmla="*/ 58 w 2032"/>
              <a:gd name="T77" fmla="*/ 157 h 1536"/>
              <a:gd name="T78" fmla="*/ 127 w 2032"/>
              <a:gd name="T79" fmla="*/ 131 h 1536"/>
              <a:gd name="T80" fmla="*/ 217 w 2032"/>
              <a:gd name="T81" fmla="*/ 102 h 1536"/>
              <a:gd name="T82" fmla="*/ 325 w 2032"/>
              <a:gd name="T83" fmla="*/ 70 h 1536"/>
              <a:gd name="T84" fmla="*/ 449 w 2032"/>
              <a:gd name="T85" fmla="*/ 42 h 1536"/>
              <a:gd name="T86" fmla="*/ 583 w 2032"/>
              <a:gd name="T87" fmla="*/ 17 h 1536"/>
              <a:gd name="T88" fmla="*/ 726 w 2032"/>
              <a:gd name="T89" fmla="*/ 3 h 1536"/>
              <a:gd name="T90" fmla="*/ 875 w 2032"/>
              <a:gd name="T91" fmla="*/ 0 h 1536"/>
              <a:gd name="T92" fmla="*/ 1024 w 2032"/>
              <a:gd name="T93" fmla="*/ 11 h 1536"/>
              <a:gd name="T94" fmla="*/ 1173 w 2032"/>
              <a:gd name="T95" fmla="*/ 43 h 1536"/>
              <a:gd name="T96" fmla="*/ 1314 w 2032"/>
              <a:gd name="T97" fmla="*/ 9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1383" y="131"/>
                </a:moveTo>
                <a:lnTo>
                  <a:pt x="1451" y="175"/>
                </a:lnTo>
                <a:lnTo>
                  <a:pt x="1514" y="223"/>
                </a:lnTo>
                <a:lnTo>
                  <a:pt x="1572" y="277"/>
                </a:lnTo>
                <a:lnTo>
                  <a:pt x="1626" y="334"/>
                </a:lnTo>
                <a:lnTo>
                  <a:pt x="1676" y="395"/>
                </a:lnTo>
                <a:lnTo>
                  <a:pt x="1721" y="459"/>
                </a:lnTo>
                <a:lnTo>
                  <a:pt x="1763" y="525"/>
                </a:lnTo>
                <a:lnTo>
                  <a:pt x="1801" y="592"/>
                </a:lnTo>
                <a:lnTo>
                  <a:pt x="1835" y="661"/>
                </a:lnTo>
                <a:lnTo>
                  <a:pt x="1865" y="729"/>
                </a:lnTo>
                <a:lnTo>
                  <a:pt x="1893" y="798"/>
                </a:lnTo>
                <a:lnTo>
                  <a:pt x="1918" y="865"/>
                </a:lnTo>
                <a:lnTo>
                  <a:pt x="1940" y="929"/>
                </a:lnTo>
                <a:lnTo>
                  <a:pt x="1957" y="993"/>
                </a:lnTo>
                <a:lnTo>
                  <a:pt x="1975" y="1053"/>
                </a:lnTo>
                <a:lnTo>
                  <a:pt x="1988" y="1109"/>
                </a:lnTo>
                <a:lnTo>
                  <a:pt x="2000" y="1161"/>
                </a:lnTo>
                <a:lnTo>
                  <a:pt x="2008" y="1209"/>
                </a:lnTo>
                <a:lnTo>
                  <a:pt x="2017" y="1250"/>
                </a:lnTo>
                <a:lnTo>
                  <a:pt x="2021" y="1287"/>
                </a:lnTo>
                <a:lnTo>
                  <a:pt x="2026" y="1316"/>
                </a:lnTo>
                <a:lnTo>
                  <a:pt x="2029" y="1336"/>
                </a:lnTo>
                <a:lnTo>
                  <a:pt x="2030" y="1349"/>
                </a:lnTo>
                <a:lnTo>
                  <a:pt x="2032" y="1355"/>
                </a:lnTo>
                <a:lnTo>
                  <a:pt x="2027" y="1357"/>
                </a:lnTo>
                <a:lnTo>
                  <a:pt x="2016" y="1361"/>
                </a:lnTo>
                <a:lnTo>
                  <a:pt x="1998" y="1368"/>
                </a:lnTo>
                <a:lnTo>
                  <a:pt x="1972" y="1378"/>
                </a:lnTo>
                <a:lnTo>
                  <a:pt x="1941" y="1390"/>
                </a:lnTo>
                <a:lnTo>
                  <a:pt x="1905" y="1405"/>
                </a:lnTo>
                <a:lnTo>
                  <a:pt x="1861" y="1419"/>
                </a:lnTo>
                <a:lnTo>
                  <a:pt x="1814" y="1434"/>
                </a:lnTo>
                <a:lnTo>
                  <a:pt x="1762" y="1450"/>
                </a:lnTo>
                <a:lnTo>
                  <a:pt x="1706" y="1466"/>
                </a:lnTo>
                <a:lnTo>
                  <a:pt x="1647" y="1481"/>
                </a:lnTo>
                <a:lnTo>
                  <a:pt x="1582" y="1495"/>
                </a:lnTo>
                <a:lnTo>
                  <a:pt x="1517" y="1507"/>
                </a:lnTo>
                <a:lnTo>
                  <a:pt x="1448" y="1518"/>
                </a:lnTo>
                <a:lnTo>
                  <a:pt x="1377" y="1527"/>
                </a:lnTo>
                <a:lnTo>
                  <a:pt x="1305" y="1533"/>
                </a:lnTo>
                <a:lnTo>
                  <a:pt x="1231" y="1536"/>
                </a:lnTo>
                <a:lnTo>
                  <a:pt x="1157" y="1536"/>
                </a:lnTo>
                <a:lnTo>
                  <a:pt x="1082" y="1532"/>
                </a:lnTo>
                <a:lnTo>
                  <a:pt x="1008" y="1524"/>
                </a:lnTo>
                <a:lnTo>
                  <a:pt x="933" y="1511"/>
                </a:lnTo>
                <a:lnTo>
                  <a:pt x="859" y="1494"/>
                </a:lnTo>
                <a:lnTo>
                  <a:pt x="787" y="1469"/>
                </a:lnTo>
                <a:lnTo>
                  <a:pt x="716" y="1440"/>
                </a:lnTo>
                <a:lnTo>
                  <a:pt x="647" y="1405"/>
                </a:lnTo>
                <a:lnTo>
                  <a:pt x="580" y="1361"/>
                </a:lnTo>
                <a:lnTo>
                  <a:pt x="518" y="1313"/>
                </a:lnTo>
                <a:lnTo>
                  <a:pt x="459" y="1259"/>
                </a:lnTo>
                <a:lnTo>
                  <a:pt x="405" y="1202"/>
                </a:lnTo>
                <a:lnTo>
                  <a:pt x="356" y="1141"/>
                </a:lnTo>
                <a:lnTo>
                  <a:pt x="311" y="1076"/>
                </a:lnTo>
                <a:lnTo>
                  <a:pt x="268" y="1011"/>
                </a:lnTo>
                <a:lnTo>
                  <a:pt x="230" y="944"/>
                </a:lnTo>
                <a:lnTo>
                  <a:pt x="197" y="875"/>
                </a:lnTo>
                <a:lnTo>
                  <a:pt x="166" y="806"/>
                </a:lnTo>
                <a:lnTo>
                  <a:pt x="138" y="738"/>
                </a:lnTo>
                <a:lnTo>
                  <a:pt x="114" y="672"/>
                </a:lnTo>
                <a:lnTo>
                  <a:pt x="92" y="607"/>
                </a:lnTo>
                <a:lnTo>
                  <a:pt x="73" y="542"/>
                </a:lnTo>
                <a:lnTo>
                  <a:pt x="57" y="483"/>
                </a:lnTo>
                <a:lnTo>
                  <a:pt x="44" y="427"/>
                </a:lnTo>
                <a:lnTo>
                  <a:pt x="32" y="375"/>
                </a:lnTo>
                <a:lnTo>
                  <a:pt x="22" y="326"/>
                </a:lnTo>
                <a:lnTo>
                  <a:pt x="14" y="286"/>
                </a:lnTo>
                <a:lnTo>
                  <a:pt x="9" y="249"/>
                </a:lnTo>
                <a:lnTo>
                  <a:pt x="4" y="220"/>
                </a:lnTo>
                <a:lnTo>
                  <a:pt x="3" y="200"/>
                </a:lnTo>
                <a:lnTo>
                  <a:pt x="0" y="186"/>
                </a:lnTo>
                <a:lnTo>
                  <a:pt x="0" y="182"/>
                </a:lnTo>
                <a:lnTo>
                  <a:pt x="4" y="179"/>
                </a:lnTo>
                <a:lnTo>
                  <a:pt x="16" y="175"/>
                </a:lnTo>
                <a:lnTo>
                  <a:pt x="33" y="167"/>
                </a:lnTo>
                <a:lnTo>
                  <a:pt x="58" y="157"/>
                </a:lnTo>
                <a:lnTo>
                  <a:pt x="90" y="146"/>
                </a:lnTo>
                <a:lnTo>
                  <a:pt x="127" y="131"/>
                </a:lnTo>
                <a:lnTo>
                  <a:pt x="169" y="116"/>
                </a:lnTo>
                <a:lnTo>
                  <a:pt x="217" y="102"/>
                </a:lnTo>
                <a:lnTo>
                  <a:pt x="270" y="86"/>
                </a:lnTo>
                <a:lnTo>
                  <a:pt x="325" y="70"/>
                </a:lnTo>
                <a:lnTo>
                  <a:pt x="385" y="55"/>
                </a:lnTo>
                <a:lnTo>
                  <a:pt x="449" y="42"/>
                </a:lnTo>
                <a:lnTo>
                  <a:pt x="515" y="29"/>
                </a:lnTo>
                <a:lnTo>
                  <a:pt x="583" y="17"/>
                </a:lnTo>
                <a:lnTo>
                  <a:pt x="653" y="8"/>
                </a:lnTo>
                <a:lnTo>
                  <a:pt x="726" y="3"/>
                </a:lnTo>
                <a:lnTo>
                  <a:pt x="801" y="0"/>
                </a:lnTo>
                <a:lnTo>
                  <a:pt x="875" y="0"/>
                </a:lnTo>
                <a:lnTo>
                  <a:pt x="949" y="4"/>
                </a:lnTo>
                <a:lnTo>
                  <a:pt x="1024" y="11"/>
                </a:lnTo>
                <a:lnTo>
                  <a:pt x="1098" y="24"/>
                </a:lnTo>
                <a:lnTo>
                  <a:pt x="1173" y="43"/>
                </a:lnTo>
                <a:lnTo>
                  <a:pt x="1244" y="67"/>
                </a:lnTo>
                <a:lnTo>
                  <a:pt x="1314" y="96"/>
                </a:lnTo>
                <a:lnTo>
                  <a:pt x="1383" y="131"/>
                </a:lnTo>
              </a:path>
            </a:pathLst>
          </a:custGeom>
          <a:solidFill>
            <a:srgbClr val="0F994D"/>
          </a:solidFill>
          <a:ln w="3175">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pPr>
            <a:r>
              <a:rPr lang="zh-CN" altLang="en-US" sz="3200" b="1" dirty="0">
                <a:solidFill>
                  <a:srgbClr val="FFFFFF"/>
                </a:solidFill>
              </a:rPr>
              <a:t>自营</a:t>
            </a:r>
          </a:p>
        </p:txBody>
      </p:sp>
      <p:sp>
        <p:nvSpPr>
          <p:cNvPr id="17" name="Freeform 7"/>
          <p:cNvSpPr/>
          <p:nvPr>
            <p:custDataLst>
              <p:tags r:id="rId5"/>
            </p:custDataLst>
          </p:nvPr>
        </p:nvSpPr>
        <p:spPr bwMode="gray">
          <a:xfrm rot="21119171">
            <a:off x="4001135" y="3255645"/>
            <a:ext cx="2674620" cy="1440815"/>
          </a:xfrm>
          <a:custGeom>
            <a:avLst/>
            <a:gdLst>
              <a:gd name="T0" fmla="*/ 717 w 2032"/>
              <a:gd name="T1" fmla="*/ 96 h 1536"/>
              <a:gd name="T2" fmla="*/ 860 w 2032"/>
              <a:gd name="T3" fmla="*/ 43 h 1536"/>
              <a:gd name="T4" fmla="*/ 1008 w 2032"/>
              <a:gd name="T5" fmla="*/ 11 h 1536"/>
              <a:gd name="T6" fmla="*/ 1157 w 2032"/>
              <a:gd name="T7" fmla="*/ 0 h 1536"/>
              <a:gd name="T8" fmla="*/ 1306 w 2032"/>
              <a:gd name="T9" fmla="*/ 3 h 1536"/>
              <a:gd name="T10" fmla="*/ 1449 w 2032"/>
              <a:gd name="T11" fmla="*/ 17 h 1536"/>
              <a:gd name="T12" fmla="*/ 1583 w 2032"/>
              <a:gd name="T13" fmla="*/ 42 h 1536"/>
              <a:gd name="T14" fmla="*/ 1707 w 2032"/>
              <a:gd name="T15" fmla="*/ 70 h 1536"/>
              <a:gd name="T16" fmla="*/ 1815 w 2032"/>
              <a:gd name="T17" fmla="*/ 102 h 1536"/>
              <a:gd name="T18" fmla="*/ 1905 w 2032"/>
              <a:gd name="T19" fmla="*/ 131 h 1536"/>
              <a:gd name="T20" fmla="*/ 1972 w 2032"/>
              <a:gd name="T21" fmla="*/ 157 h 1536"/>
              <a:gd name="T22" fmla="*/ 2016 w 2032"/>
              <a:gd name="T23" fmla="*/ 175 h 1536"/>
              <a:gd name="T24" fmla="*/ 2032 w 2032"/>
              <a:gd name="T25" fmla="*/ 182 h 1536"/>
              <a:gd name="T26" fmla="*/ 2029 w 2032"/>
              <a:gd name="T27" fmla="*/ 200 h 1536"/>
              <a:gd name="T28" fmla="*/ 2022 w 2032"/>
              <a:gd name="T29" fmla="*/ 249 h 1536"/>
              <a:gd name="T30" fmla="*/ 2009 w 2032"/>
              <a:gd name="T31" fmla="*/ 326 h 1536"/>
              <a:gd name="T32" fmla="*/ 1989 w 2032"/>
              <a:gd name="T33" fmla="*/ 427 h 1536"/>
              <a:gd name="T34" fmla="*/ 1958 w 2032"/>
              <a:gd name="T35" fmla="*/ 542 h 1536"/>
              <a:gd name="T36" fmla="*/ 1919 w 2032"/>
              <a:gd name="T37" fmla="*/ 672 h 1536"/>
              <a:gd name="T38" fmla="*/ 1866 w 2032"/>
              <a:gd name="T39" fmla="*/ 806 h 1536"/>
              <a:gd name="T40" fmla="*/ 1802 w 2032"/>
              <a:gd name="T41" fmla="*/ 944 h 1536"/>
              <a:gd name="T42" fmla="*/ 1722 w 2032"/>
              <a:gd name="T43" fmla="*/ 1076 h 1536"/>
              <a:gd name="T44" fmla="*/ 1627 w 2032"/>
              <a:gd name="T45" fmla="*/ 1202 h 1536"/>
              <a:gd name="T46" fmla="*/ 1514 w 2032"/>
              <a:gd name="T47" fmla="*/ 1313 h 1536"/>
              <a:gd name="T48" fmla="*/ 1383 w 2032"/>
              <a:gd name="T49" fmla="*/ 1405 h 1536"/>
              <a:gd name="T50" fmla="*/ 1245 w 2032"/>
              <a:gd name="T51" fmla="*/ 1469 h 1536"/>
              <a:gd name="T52" fmla="*/ 1099 w 2032"/>
              <a:gd name="T53" fmla="*/ 1511 h 1536"/>
              <a:gd name="T54" fmla="*/ 950 w 2032"/>
              <a:gd name="T55" fmla="*/ 1532 h 1536"/>
              <a:gd name="T56" fmla="*/ 801 w 2032"/>
              <a:gd name="T57" fmla="*/ 1536 h 1536"/>
              <a:gd name="T58" fmla="*/ 654 w 2032"/>
              <a:gd name="T59" fmla="*/ 1527 h 1536"/>
              <a:gd name="T60" fmla="*/ 515 w 2032"/>
              <a:gd name="T61" fmla="*/ 1507 h 1536"/>
              <a:gd name="T62" fmla="*/ 385 w 2032"/>
              <a:gd name="T63" fmla="*/ 1481 h 1536"/>
              <a:gd name="T64" fmla="*/ 270 w 2032"/>
              <a:gd name="T65" fmla="*/ 1450 h 1536"/>
              <a:gd name="T66" fmla="*/ 170 w 2032"/>
              <a:gd name="T67" fmla="*/ 1419 h 1536"/>
              <a:gd name="T68" fmla="*/ 91 w 2032"/>
              <a:gd name="T69" fmla="*/ 1390 h 1536"/>
              <a:gd name="T70" fmla="*/ 34 w 2032"/>
              <a:gd name="T71" fmla="*/ 1368 h 1536"/>
              <a:gd name="T72" fmla="*/ 5 w 2032"/>
              <a:gd name="T73" fmla="*/ 1357 h 1536"/>
              <a:gd name="T74" fmla="*/ 0 w 2032"/>
              <a:gd name="T75" fmla="*/ 1349 h 1536"/>
              <a:gd name="T76" fmla="*/ 5 w 2032"/>
              <a:gd name="T77" fmla="*/ 1316 h 1536"/>
              <a:gd name="T78" fmla="*/ 15 w 2032"/>
              <a:gd name="T79" fmla="*/ 1250 h 1536"/>
              <a:gd name="T80" fmla="*/ 33 w 2032"/>
              <a:gd name="T81" fmla="*/ 1161 h 1536"/>
              <a:gd name="T82" fmla="*/ 57 w 2032"/>
              <a:gd name="T83" fmla="*/ 1053 h 1536"/>
              <a:gd name="T84" fmla="*/ 92 w 2032"/>
              <a:gd name="T85" fmla="*/ 929 h 1536"/>
              <a:gd name="T86" fmla="*/ 139 w 2032"/>
              <a:gd name="T87" fmla="*/ 798 h 1536"/>
              <a:gd name="T88" fmla="*/ 197 w 2032"/>
              <a:gd name="T89" fmla="*/ 661 h 1536"/>
              <a:gd name="T90" fmla="*/ 269 w 2032"/>
              <a:gd name="T91" fmla="*/ 525 h 1536"/>
              <a:gd name="T92" fmla="*/ 356 w 2032"/>
              <a:gd name="T93" fmla="*/ 395 h 1536"/>
              <a:gd name="T94" fmla="*/ 460 w 2032"/>
              <a:gd name="T95" fmla="*/ 277 h 1536"/>
              <a:gd name="T96" fmla="*/ 581 w 2032"/>
              <a:gd name="T97" fmla="*/ 17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648" y="131"/>
                </a:moveTo>
                <a:lnTo>
                  <a:pt x="717" y="96"/>
                </a:lnTo>
                <a:lnTo>
                  <a:pt x="788" y="67"/>
                </a:lnTo>
                <a:lnTo>
                  <a:pt x="860" y="43"/>
                </a:lnTo>
                <a:lnTo>
                  <a:pt x="934" y="24"/>
                </a:lnTo>
                <a:lnTo>
                  <a:pt x="1008" y="11"/>
                </a:lnTo>
                <a:lnTo>
                  <a:pt x="1083" y="4"/>
                </a:lnTo>
                <a:lnTo>
                  <a:pt x="1157" y="0"/>
                </a:lnTo>
                <a:lnTo>
                  <a:pt x="1232" y="0"/>
                </a:lnTo>
                <a:lnTo>
                  <a:pt x="1306" y="3"/>
                </a:lnTo>
                <a:lnTo>
                  <a:pt x="1377" y="8"/>
                </a:lnTo>
                <a:lnTo>
                  <a:pt x="1449" y="17"/>
                </a:lnTo>
                <a:lnTo>
                  <a:pt x="1517" y="29"/>
                </a:lnTo>
                <a:lnTo>
                  <a:pt x="1583" y="42"/>
                </a:lnTo>
                <a:lnTo>
                  <a:pt x="1647" y="55"/>
                </a:lnTo>
                <a:lnTo>
                  <a:pt x="1707" y="70"/>
                </a:lnTo>
                <a:lnTo>
                  <a:pt x="1762" y="86"/>
                </a:lnTo>
                <a:lnTo>
                  <a:pt x="1815" y="102"/>
                </a:lnTo>
                <a:lnTo>
                  <a:pt x="1862" y="116"/>
                </a:lnTo>
                <a:lnTo>
                  <a:pt x="1905" y="131"/>
                </a:lnTo>
                <a:lnTo>
                  <a:pt x="1942" y="146"/>
                </a:lnTo>
                <a:lnTo>
                  <a:pt x="1972" y="157"/>
                </a:lnTo>
                <a:lnTo>
                  <a:pt x="1999" y="167"/>
                </a:lnTo>
                <a:lnTo>
                  <a:pt x="2016" y="175"/>
                </a:lnTo>
                <a:lnTo>
                  <a:pt x="2028" y="179"/>
                </a:lnTo>
                <a:lnTo>
                  <a:pt x="2032" y="182"/>
                </a:lnTo>
                <a:lnTo>
                  <a:pt x="2031" y="186"/>
                </a:lnTo>
                <a:lnTo>
                  <a:pt x="2029" y="200"/>
                </a:lnTo>
                <a:lnTo>
                  <a:pt x="2026" y="220"/>
                </a:lnTo>
                <a:lnTo>
                  <a:pt x="2022" y="249"/>
                </a:lnTo>
                <a:lnTo>
                  <a:pt x="2018" y="286"/>
                </a:lnTo>
                <a:lnTo>
                  <a:pt x="2009" y="326"/>
                </a:lnTo>
                <a:lnTo>
                  <a:pt x="2000" y="375"/>
                </a:lnTo>
                <a:lnTo>
                  <a:pt x="1989" y="427"/>
                </a:lnTo>
                <a:lnTo>
                  <a:pt x="1975" y="483"/>
                </a:lnTo>
                <a:lnTo>
                  <a:pt x="1958" y="542"/>
                </a:lnTo>
                <a:lnTo>
                  <a:pt x="1940" y="607"/>
                </a:lnTo>
                <a:lnTo>
                  <a:pt x="1919" y="672"/>
                </a:lnTo>
                <a:lnTo>
                  <a:pt x="1894" y="738"/>
                </a:lnTo>
                <a:lnTo>
                  <a:pt x="1866" y="806"/>
                </a:lnTo>
                <a:lnTo>
                  <a:pt x="1835" y="875"/>
                </a:lnTo>
                <a:lnTo>
                  <a:pt x="1802" y="944"/>
                </a:lnTo>
                <a:lnTo>
                  <a:pt x="1764" y="1011"/>
                </a:lnTo>
                <a:lnTo>
                  <a:pt x="1722" y="1076"/>
                </a:lnTo>
                <a:lnTo>
                  <a:pt x="1676" y="1141"/>
                </a:lnTo>
                <a:lnTo>
                  <a:pt x="1627" y="1202"/>
                </a:lnTo>
                <a:lnTo>
                  <a:pt x="1573" y="1259"/>
                </a:lnTo>
                <a:lnTo>
                  <a:pt x="1514" y="1313"/>
                </a:lnTo>
                <a:lnTo>
                  <a:pt x="1452" y="1361"/>
                </a:lnTo>
                <a:lnTo>
                  <a:pt x="1383" y="1405"/>
                </a:lnTo>
                <a:lnTo>
                  <a:pt x="1315" y="1440"/>
                </a:lnTo>
                <a:lnTo>
                  <a:pt x="1245" y="1469"/>
                </a:lnTo>
                <a:lnTo>
                  <a:pt x="1173" y="1494"/>
                </a:lnTo>
                <a:lnTo>
                  <a:pt x="1099" y="1511"/>
                </a:lnTo>
                <a:lnTo>
                  <a:pt x="1024" y="1524"/>
                </a:lnTo>
                <a:lnTo>
                  <a:pt x="950" y="1532"/>
                </a:lnTo>
                <a:lnTo>
                  <a:pt x="876" y="1536"/>
                </a:lnTo>
                <a:lnTo>
                  <a:pt x="801" y="1536"/>
                </a:lnTo>
                <a:lnTo>
                  <a:pt x="727" y="1533"/>
                </a:lnTo>
                <a:lnTo>
                  <a:pt x="654" y="1527"/>
                </a:lnTo>
                <a:lnTo>
                  <a:pt x="584" y="1518"/>
                </a:lnTo>
                <a:lnTo>
                  <a:pt x="515" y="1507"/>
                </a:lnTo>
                <a:lnTo>
                  <a:pt x="450" y="1495"/>
                </a:lnTo>
                <a:lnTo>
                  <a:pt x="385" y="1481"/>
                </a:lnTo>
                <a:lnTo>
                  <a:pt x="326" y="1466"/>
                </a:lnTo>
                <a:lnTo>
                  <a:pt x="270" y="1450"/>
                </a:lnTo>
                <a:lnTo>
                  <a:pt x="218" y="1434"/>
                </a:lnTo>
                <a:lnTo>
                  <a:pt x="170" y="1419"/>
                </a:lnTo>
                <a:lnTo>
                  <a:pt x="127" y="1405"/>
                </a:lnTo>
                <a:lnTo>
                  <a:pt x="91" y="1390"/>
                </a:lnTo>
                <a:lnTo>
                  <a:pt x="59" y="1378"/>
                </a:lnTo>
                <a:lnTo>
                  <a:pt x="34" y="1368"/>
                </a:lnTo>
                <a:lnTo>
                  <a:pt x="16" y="1361"/>
                </a:lnTo>
                <a:lnTo>
                  <a:pt x="5" y="1357"/>
                </a:lnTo>
                <a:lnTo>
                  <a:pt x="0" y="1355"/>
                </a:lnTo>
                <a:lnTo>
                  <a:pt x="0" y="1349"/>
                </a:lnTo>
                <a:lnTo>
                  <a:pt x="3" y="1336"/>
                </a:lnTo>
                <a:lnTo>
                  <a:pt x="5" y="1316"/>
                </a:lnTo>
                <a:lnTo>
                  <a:pt x="9" y="1287"/>
                </a:lnTo>
                <a:lnTo>
                  <a:pt x="15" y="1250"/>
                </a:lnTo>
                <a:lnTo>
                  <a:pt x="22" y="1209"/>
                </a:lnTo>
                <a:lnTo>
                  <a:pt x="33" y="1161"/>
                </a:lnTo>
                <a:lnTo>
                  <a:pt x="44" y="1109"/>
                </a:lnTo>
                <a:lnTo>
                  <a:pt x="57" y="1053"/>
                </a:lnTo>
                <a:lnTo>
                  <a:pt x="73" y="993"/>
                </a:lnTo>
                <a:lnTo>
                  <a:pt x="92" y="929"/>
                </a:lnTo>
                <a:lnTo>
                  <a:pt x="114" y="865"/>
                </a:lnTo>
                <a:lnTo>
                  <a:pt x="139" y="798"/>
                </a:lnTo>
                <a:lnTo>
                  <a:pt x="167" y="729"/>
                </a:lnTo>
                <a:lnTo>
                  <a:pt x="197" y="661"/>
                </a:lnTo>
                <a:lnTo>
                  <a:pt x="231" y="592"/>
                </a:lnTo>
                <a:lnTo>
                  <a:pt x="269" y="525"/>
                </a:lnTo>
                <a:lnTo>
                  <a:pt x="311" y="459"/>
                </a:lnTo>
                <a:lnTo>
                  <a:pt x="356" y="395"/>
                </a:lnTo>
                <a:lnTo>
                  <a:pt x="406" y="334"/>
                </a:lnTo>
                <a:lnTo>
                  <a:pt x="460" y="277"/>
                </a:lnTo>
                <a:lnTo>
                  <a:pt x="518" y="223"/>
                </a:lnTo>
                <a:lnTo>
                  <a:pt x="581" y="175"/>
                </a:lnTo>
                <a:lnTo>
                  <a:pt x="648" y="131"/>
                </a:lnTo>
              </a:path>
            </a:pathLst>
          </a:custGeom>
          <a:solidFill>
            <a:srgbClr val="0F994D"/>
          </a:solidFill>
          <a:ln w="3175">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34986" rIns="69972" bIns="34986" anchor="ctr">
            <a:normAutofit/>
          </a:bodyPr>
          <a:lstStyle/>
          <a:p>
            <a:pPr algn="ctr">
              <a:lnSpc>
                <a:spcPct val="120000"/>
              </a:lnSpc>
            </a:pPr>
            <a:r>
              <a:rPr lang="zh-CN" altLang="en-US" sz="2800" b="1" dirty="0">
                <a:solidFill>
                  <a:srgbClr val="FFFFFF"/>
                </a:solidFill>
              </a:rPr>
              <a:t>联营</a:t>
            </a:r>
          </a:p>
        </p:txBody>
      </p:sp>
      <p:sp>
        <p:nvSpPr>
          <p:cNvPr id="18" name="KSO_GT1"/>
          <p:cNvSpPr>
            <a:spLocks noChangeArrowheads="1"/>
          </p:cNvSpPr>
          <p:nvPr>
            <p:custDataLst>
              <p:tags r:id="rId6"/>
            </p:custDataLst>
          </p:nvPr>
        </p:nvSpPr>
        <p:spPr bwMode="gray">
          <a:xfrm>
            <a:off x="5694045" y="2679700"/>
            <a:ext cx="1174750" cy="1195070"/>
          </a:xfrm>
          <a:prstGeom prst="ellipse">
            <a:avLst/>
          </a:prstGeom>
          <a:solidFill>
            <a:srgbClr val="FFFFFF"/>
          </a:solidFill>
          <a:ln w="3175">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lnSpc>
                <a:spcPct val="120000"/>
              </a:lnSpc>
            </a:pPr>
            <a:r>
              <a:rPr lang="zh-CN" altLang="en-US" sz="2400" b="1" dirty="0">
                <a:solidFill>
                  <a:schemeClr val="accent1">
                    <a:lumMod val="50000"/>
                  </a:schemeClr>
                </a:solidFill>
                <a:effectLst>
                  <a:innerShdw blurRad="63500" dist="50800" dir="13500000">
                    <a:srgbClr val="000000">
                      <a:alpha val="50000"/>
                    </a:srgbClr>
                  </a:innerShdw>
                </a:effectLst>
                <a:latin typeface="+mj-lt"/>
                <a:ea typeface="+mj-ea"/>
                <a:cs typeface="+mj-cs"/>
              </a:rPr>
              <a:t>经营方式</a:t>
            </a:r>
          </a:p>
        </p:txBody>
      </p:sp>
      <p:sp>
        <p:nvSpPr>
          <p:cNvPr id="7" name="文本框 6"/>
          <p:cNvSpPr txBox="1"/>
          <p:nvPr/>
        </p:nvSpPr>
        <p:spPr>
          <a:xfrm>
            <a:off x="1371600" y="5494020"/>
            <a:ext cx="9448800" cy="944880"/>
          </a:xfrm>
          <a:prstGeom prst="rect">
            <a:avLst/>
          </a:prstGeom>
          <a:noFill/>
        </p:spPr>
        <p:txBody>
          <a:bodyPr wrap="square" rtlCol="0">
            <a:spAutoFit/>
          </a:bodyPr>
          <a:lstStyle/>
          <a:p>
            <a:pPr algn="ctr"/>
            <a:r>
              <a:rPr lang="zh-CN" altLang="en-US" sz="2800" b="1">
                <a:solidFill>
                  <a:srgbClr val="00B050"/>
                </a:solidFill>
                <a:effectLst>
                  <a:reflection blurRad="6350" stA="53000" endA="300" endPos="35500" dir="5400000" sy="-90000" algn="bl" rotWithShape="0"/>
                </a:effectLst>
              </a:rPr>
              <a:t>推荐使用代销方式，厂家提供产品，由</a:t>
            </a:r>
          </a:p>
          <a:p>
            <a:pPr algn="ctr"/>
            <a:r>
              <a:rPr lang="zh-CN" altLang="en-US" sz="2800" b="1">
                <a:solidFill>
                  <a:srgbClr val="00B050"/>
                </a:solidFill>
                <a:effectLst>
                  <a:reflection blurRad="6350" stA="53000" endA="300" endPos="35500" dir="5400000" sy="-90000" algn="bl" rotWithShape="0"/>
                </a:effectLst>
              </a:rPr>
              <a:t>长白山精品馆统一管理和销售结账，确定扣点比例</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378966" y="163389"/>
            <a:ext cx="7004858" cy="855752"/>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75000"/>
                  </a:schemeClr>
                </a:solidFill>
                <a:effectLst/>
                <a:latin typeface="+mn-lt"/>
                <a:ea typeface="+mj-ea"/>
                <a:cs typeface="+mj-cs"/>
              </a:defRPr>
            </a:lvl1pPr>
          </a:lstStyle>
          <a:p>
            <a:r>
              <a:rPr lang="en-US" altLang="zh-CN" sz="4000" dirty="0">
                <a:solidFill>
                  <a:srgbClr val="00B050"/>
                </a:solidFill>
                <a:effectLst>
                  <a:innerShdw blurRad="63500" dist="50800" dir="13500000">
                    <a:srgbClr val="000000">
                      <a:alpha val="50000"/>
                    </a:srgbClr>
                  </a:innerShdw>
                </a:effectLst>
                <a:latin typeface="+mj-lt"/>
              </a:rPr>
              <a:t>5 </a:t>
            </a:r>
            <a:r>
              <a:rPr lang="zh-CN" altLang="en-US" sz="4000" dirty="0">
                <a:solidFill>
                  <a:srgbClr val="00B050"/>
                </a:solidFill>
                <a:effectLst>
                  <a:innerShdw blurRad="63500" dist="50800" dir="13500000">
                    <a:srgbClr val="000000">
                      <a:alpha val="50000"/>
                    </a:srgbClr>
                  </a:innerShdw>
                </a:effectLst>
                <a:latin typeface="+mj-lt"/>
              </a:rPr>
              <a:t>营销方案</a:t>
            </a:r>
          </a:p>
        </p:txBody>
      </p:sp>
      <p:grpSp>
        <p:nvGrpSpPr>
          <p:cNvPr id="16386" name="Group 3"/>
          <p:cNvGrpSpPr/>
          <p:nvPr/>
        </p:nvGrpSpPr>
        <p:grpSpPr>
          <a:xfrm>
            <a:off x="3932873" y="1491615"/>
            <a:ext cx="3762375" cy="4162425"/>
            <a:chOff x="1768" y="1183"/>
            <a:chExt cx="2370" cy="2622"/>
          </a:xfrm>
          <a:solidFill>
            <a:srgbClr val="55EB55"/>
          </a:solidFill>
        </p:grpSpPr>
        <p:sp>
          <p:nvSpPr>
            <p:cNvPr id="16387" name="AutoShape 4"/>
            <p:cNvSpPr/>
            <p:nvPr/>
          </p:nvSpPr>
          <p:spPr>
            <a:xfrm rot="10800000">
              <a:off x="2561" y="3142"/>
              <a:ext cx="751" cy="663"/>
            </a:xfrm>
            <a:prstGeom prst="triangle">
              <a:avLst>
                <a:gd name="adj" fmla="val 50000"/>
              </a:avLst>
            </a:prstGeom>
            <a:grpFill/>
            <a:ln w="9525"/>
            <a:scene3d>
              <a:camera prst="legacyObliqueTopRight">
                <a:rot lat="0" lon="0" rev="0"/>
              </a:camera>
              <a:lightRig rig="legacyFlat3" dir="b"/>
            </a:scene3d>
            <a:sp3d extrusionH="163500" prstMaterial="legacyMatte">
              <a:bevelT w="13500" h="13500" prst="angle"/>
              <a:bevelB w="13500" h="13500" prst="angle"/>
              <a:extrusionClr>
                <a:schemeClr val="folHlink"/>
              </a:extrusionClr>
            </a:sp3d>
          </p:spPr>
          <p:txBody>
            <a:bodyPr wrap="none" anchor="ctr">
              <a:flatTx/>
            </a:bodyPr>
            <a:lstStyle/>
            <a:p>
              <a:pPr lvl="0" indent="0"/>
              <a:endParaRPr lang="zh-CN" altLang="en-US" dirty="0">
                <a:latin typeface="Arial" panose="020B0604020202020204" pitchFamily="34" charset="0"/>
                <a:ea typeface="宋体" panose="02010600030101010101" pitchFamily="2" charset="-122"/>
              </a:endParaRPr>
            </a:p>
          </p:txBody>
        </p:sp>
        <p:sp>
          <p:nvSpPr>
            <p:cNvPr id="16388" name="AutoShape 5"/>
            <p:cNvSpPr/>
            <p:nvPr/>
          </p:nvSpPr>
          <p:spPr>
            <a:xfrm>
              <a:off x="2572" y="1183"/>
              <a:ext cx="751" cy="663"/>
            </a:xfrm>
            <a:prstGeom prst="triangle">
              <a:avLst>
                <a:gd name="adj" fmla="val 50000"/>
              </a:avLst>
            </a:prstGeom>
            <a:grpFill/>
            <a:ln w="9525"/>
            <a:scene3d>
              <a:camera prst="legacyObliqueTopRight">
                <a:rot lat="0" lon="0" rev="0"/>
              </a:camera>
              <a:lightRig rig="legacyFlat3" dir="b"/>
            </a:scene3d>
            <a:sp3d extrusionH="163500" prstMaterial="legacyMatte">
              <a:bevelT w="13500" h="13500" prst="angle"/>
              <a:bevelB w="13500" h="13500" prst="angle"/>
              <a:extrusionClr>
                <a:schemeClr val="accent1"/>
              </a:extrusionClr>
            </a:sp3d>
          </p:spPr>
          <p:txBody>
            <a:bodyPr wrap="none" anchor="ctr">
              <a:flatTx/>
            </a:bodyPr>
            <a:lstStyle/>
            <a:p>
              <a:pPr lvl="0" indent="0"/>
              <a:endParaRPr lang="zh-CN" altLang="en-US" dirty="0">
                <a:latin typeface="Arial" panose="020B0604020202020204" pitchFamily="34" charset="0"/>
                <a:ea typeface="宋体" panose="02010600030101010101" pitchFamily="2" charset="-122"/>
              </a:endParaRPr>
            </a:p>
          </p:txBody>
        </p:sp>
        <p:sp>
          <p:nvSpPr>
            <p:cNvPr id="16389" name="AutoShape 6"/>
            <p:cNvSpPr/>
            <p:nvPr/>
          </p:nvSpPr>
          <p:spPr>
            <a:xfrm rot="7186656">
              <a:off x="3429" y="2641"/>
              <a:ext cx="752" cy="663"/>
            </a:xfrm>
            <a:prstGeom prst="triangle">
              <a:avLst>
                <a:gd name="adj" fmla="val 50000"/>
              </a:avLst>
            </a:prstGeom>
            <a:grpFill/>
            <a:ln w="9525"/>
            <a:scene3d>
              <a:camera prst="legacyObliqueTopRight">
                <a:rot lat="0" lon="0" rev="0"/>
              </a:camera>
              <a:lightRig rig="legacyFlat3" dir="b"/>
            </a:scene3d>
            <a:sp3d extrusionH="163500" prstMaterial="legacyMatte">
              <a:bevelT w="13500" h="13500" prst="angle"/>
              <a:bevelB w="13500" h="13500" prst="angle"/>
              <a:extrusionClr>
                <a:schemeClr val="accent1"/>
              </a:extrusionClr>
            </a:sp3d>
          </p:spPr>
          <p:txBody>
            <a:bodyPr wrap="none" anchor="ctr">
              <a:flatTx/>
            </a:bodyPr>
            <a:lstStyle/>
            <a:p>
              <a:pPr lvl="0" indent="0"/>
              <a:endParaRPr lang="zh-CN" altLang="en-US" dirty="0">
                <a:latin typeface="Arial" panose="020B0604020202020204" pitchFamily="34" charset="0"/>
                <a:ea typeface="宋体" panose="02010600030101010101" pitchFamily="2" charset="-122"/>
              </a:endParaRPr>
            </a:p>
          </p:txBody>
        </p:sp>
        <p:sp>
          <p:nvSpPr>
            <p:cNvPr id="16390" name="AutoShape 7"/>
            <p:cNvSpPr/>
            <p:nvPr/>
          </p:nvSpPr>
          <p:spPr>
            <a:xfrm rot="3597399">
              <a:off x="3427" y="1675"/>
              <a:ext cx="751" cy="662"/>
            </a:xfrm>
            <a:prstGeom prst="triangle">
              <a:avLst>
                <a:gd name="adj" fmla="val 50000"/>
              </a:avLst>
            </a:prstGeom>
            <a:grpFill/>
            <a:ln w="9525"/>
            <a:scene3d>
              <a:camera prst="legacyObliqueTopRight">
                <a:rot lat="0" lon="0" rev="0"/>
              </a:camera>
              <a:lightRig rig="legacyFlat3" dir="b"/>
            </a:scene3d>
            <a:sp3d extrusionH="163500" prstMaterial="legacyMatte">
              <a:bevelT w="13500" h="13500" prst="angle"/>
              <a:bevelB w="13500" h="13500" prst="angle"/>
              <a:extrusionClr>
                <a:schemeClr val="folHlink"/>
              </a:extrusionClr>
            </a:sp3d>
          </p:spPr>
          <p:txBody>
            <a:bodyPr wrap="none" anchor="ctr">
              <a:flatTx/>
            </a:bodyPr>
            <a:lstStyle/>
            <a:p>
              <a:pPr lvl="0" indent="0"/>
              <a:endParaRPr lang="zh-CN" altLang="en-US" dirty="0">
                <a:latin typeface="Arial" panose="020B0604020202020204" pitchFamily="34" charset="0"/>
                <a:ea typeface="宋体" panose="02010600030101010101" pitchFamily="2" charset="-122"/>
              </a:endParaRPr>
            </a:p>
          </p:txBody>
        </p:sp>
        <p:sp>
          <p:nvSpPr>
            <p:cNvPr id="16391" name="AutoShape 8"/>
            <p:cNvSpPr/>
            <p:nvPr/>
          </p:nvSpPr>
          <p:spPr>
            <a:xfrm rot="-7225481">
              <a:off x="1724" y="2648"/>
              <a:ext cx="751" cy="663"/>
            </a:xfrm>
            <a:prstGeom prst="triangle">
              <a:avLst>
                <a:gd name="adj" fmla="val 50000"/>
              </a:avLst>
            </a:prstGeom>
            <a:grpFill/>
            <a:ln w="9525"/>
            <a:scene3d>
              <a:camera prst="legacyObliqueTopRight">
                <a:rot lat="0" lon="0" rev="0"/>
              </a:camera>
              <a:lightRig rig="legacyFlat3" dir="b"/>
            </a:scene3d>
            <a:sp3d extrusionH="163500" prstMaterial="legacyMatte">
              <a:bevelT w="13500" h="13500" prst="angle"/>
              <a:bevelB w="13500" h="13500" prst="angle"/>
              <a:extrusionClr>
                <a:schemeClr val="accent1"/>
              </a:extrusionClr>
            </a:sp3d>
          </p:spPr>
          <p:txBody>
            <a:bodyPr wrap="none" anchor="ctr">
              <a:flatTx/>
            </a:bodyPr>
            <a:lstStyle/>
            <a:p>
              <a:pPr lvl="0" indent="0"/>
              <a:endParaRPr lang="zh-CN" altLang="en-US" dirty="0">
                <a:latin typeface="Arial" panose="020B0604020202020204" pitchFamily="34" charset="0"/>
                <a:ea typeface="宋体" panose="02010600030101010101" pitchFamily="2" charset="-122"/>
              </a:endParaRPr>
            </a:p>
          </p:txBody>
        </p:sp>
        <p:sp>
          <p:nvSpPr>
            <p:cNvPr id="16392" name="AutoShape 9"/>
            <p:cNvSpPr/>
            <p:nvPr/>
          </p:nvSpPr>
          <p:spPr>
            <a:xfrm rot="-3614670">
              <a:off x="1725" y="1672"/>
              <a:ext cx="752" cy="663"/>
            </a:xfrm>
            <a:prstGeom prst="triangle">
              <a:avLst>
                <a:gd name="adj" fmla="val 50000"/>
              </a:avLst>
            </a:prstGeom>
            <a:grpFill/>
            <a:ln w="9525"/>
            <a:scene3d>
              <a:camera prst="legacyObliqueTopRight">
                <a:rot lat="0" lon="0" rev="0"/>
              </a:camera>
              <a:lightRig rig="legacyFlat3" dir="b"/>
            </a:scene3d>
            <a:sp3d extrusionH="163500" prstMaterial="legacyMatte">
              <a:bevelT w="13500" h="13500" prst="angle"/>
              <a:bevelB w="13500" h="13500" prst="angle"/>
              <a:extrusionClr>
                <a:schemeClr val="folHlink"/>
              </a:extrusionClr>
            </a:sp3d>
          </p:spPr>
          <p:txBody>
            <a:bodyPr wrap="none" anchor="ctr">
              <a:flatTx/>
            </a:bodyPr>
            <a:lstStyle/>
            <a:p>
              <a:pPr lvl="0" indent="0"/>
              <a:endParaRPr lang="zh-CN" altLang="en-US" dirty="0">
                <a:latin typeface="Arial" panose="020B0604020202020204" pitchFamily="34" charset="0"/>
                <a:ea typeface="宋体" panose="02010600030101010101" pitchFamily="2" charset="-122"/>
              </a:endParaRPr>
            </a:p>
          </p:txBody>
        </p:sp>
        <p:sp>
          <p:nvSpPr>
            <p:cNvPr id="16393" name="Line 10"/>
            <p:cNvSpPr/>
            <p:nvPr/>
          </p:nvSpPr>
          <p:spPr>
            <a:xfrm>
              <a:off x="2147" y="3385"/>
              <a:ext cx="745" cy="0"/>
            </a:xfrm>
            <a:prstGeom prst="line">
              <a:avLst/>
            </a:prstGeom>
            <a:grpFill/>
            <a:ln w="9525">
              <a:noFill/>
            </a:ln>
          </p:spPr>
        </p:sp>
      </p:grpSp>
      <p:sp>
        <p:nvSpPr>
          <p:cNvPr id="3" name="Rectangle 11"/>
          <p:cNvSpPr/>
          <p:nvPr/>
        </p:nvSpPr>
        <p:spPr>
          <a:xfrm>
            <a:off x="1545114" y="5258435"/>
            <a:ext cx="3587842" cy="461665"/>
          </a:xfrm>
          <a:prstGeom prst="rect">
            <a:avLst/>
          </a:prstGeom>
          <a:noFill/>
          <a:ln w="9525">
            <a:noFill/>
          </a:ln>
        </p:spPr>
        <p:txBody>
          <a:bodyPr wrap="none" anchor="t">
            <a:spAutoFit/>
            <a:scene3d>
              <a:camera prst="orthographicFront"/>
              <a:lightRig rig="threePt" dir="t"/>
            </a:scene3d>
          </a:bodyPr>
          <a:lstStyle/>
          <a:p>
            <a:pPr lvl="0" indent="0" algn="ctr"/>
            <a:r>
              <a:rPr lang="zh-CN" altLang="en-US" sz="2400" b="1" dirty="0" smtClean="0">
                <a:solidFill>
                  <a:srgbClr val="0F994D"/>
                </a:solidFill>
                <a:effectLst>
                  <a:innerShdw blurRad="63500" dist="50800" dir="13500000">
                    <a:srgbClr val="000000">
                      <a:alpha val="50000"/>
                    </a:srgbClr>
                  </a:innerShdw>
                </a:effectLst>
                <a:latin typeface="+mj-ea"/>
                <a:ea typeface="+mj-ea"/>
              </a:rPr>
              <a:t>每年《图洽会》的分会场</a:t>
            </a:r>
            <a:endParaRPr lang="zh-CN" altLang="en-US" sz="2400" b="1" dirty="0">
              <a:solidFill>
                <a:srgbClr val="0F994D"/>
              </a:solidFill>
              <a:effectLst>
                <a:innerShdw blurRad="63500" dist="50800" dir="13500000">
                  <a:srgbClr val="000000">
                    <a:alpha val="50000"/>
                  </a:srgbClr>
                </a:innerShdw>
              </a:effectLst>
              <a:latin typeface="+mj-ea"/>
              <a:ea typeface="+mj-ea"/>
            </a:endParaRPr>
          </a:p>
        </p:txBody>
      </p:sp>
      <p:sp>
        <p:nvSpPr>
          <p:cNvPr id="16395" name="Rectangle 12"/>
          <p:cNvSpPr/>
          <p:nvPr/>
        </p:nvSpPr>
        <p:spPr>
          <a:xfrm>
            <a:off x="592932" y="2595563"/>
            <a:ext cx="2969083" cy="461665"/>
          </a:xfrm>
          <a:prstGeom prst="rect">
            <a:avLst/>
          </a:prstGeom>
          <a:noFill/>
          <a:ln w="9525">
            <a:noFill/>
          </a:ln>
        </p:spPr>
        <p:txBody>
          <a:bodyPr wrap="none" anchor="t">
            <a:spAutoFit/>
            <a:scene3d>
              <a:camera prst="orthographicFront"/>
              <a:lightRig rig="threePt" dir="t"/>
            </a:scene3d>
          </a:bodyPr>
          <a:lstStyle/>
          <a:p>
            <a:pPr lvl="0" indent="0" algn="ctr"/>
            <a:r>
              <a:rPr lang="zh-CN" altLang="en-US" sz="2400" b="1" dirty="0" smtClean="0">
                <a:solidFill>
                  <a:srgbClr val="0F994D"/>
                </a:solidFill>
                <a:effectLst>
                  <a:innerShdw blurRad="63500" dist="50800" dir="13500000">
                    <a:srgbClr val="000000">
                      <a:alpha val="50000"/>
                    </a:srgbClr>
                  </a:innerShdw>
                </a:effectLst>
                <a:latin typeface="+mj-ea"/>
                <a:ea typeface="+mj-ea"/>
              </a:rPr>
              <a:t>延边旅游定点采购地</a:t>
            </a:r>
            <a:endParaRPr lang="zh-CN" altLang="en-US" sz="2400" b="1" dirty="0">
              <a:solidFill>
                <a:srgbClr val="0F994D"/>
              </a:solidFill>
              <a:effectLst>
                <a:innerShdw blurRad="63500" dist="50800" dir="13500000">
                  <a:srgbClr val="000000">
                    <a:alpha val="50000"/>
                  </a:srgbClr>
                </a:innerShdw>
              </a:effectLst>
              <a:latin typeface="+mj-ea"/>
              <a:ea typeface="+mj-ea"/>
            </a:endParaRPr>
          </a:p>
        </p:txBody>
      </p:sp>
      <p:sp>
        <p:nvSpPr>
          <p:cNvPr id="16396" name="Rectangle 13"/>
          <p:cNvSpPr/>
          <p:nvPr/>
        </p:nvSpPr>
        <p:spPr>
          <a:xfrm>
            <a:off x="-43655" y="4014470"/>
            <a:ext cx="3752215" cy="457200"/>
          </a:xfrm>
          <a:prstGeom prst="rect">
            <a:avLst/>
          </a:prstGeom>
          <a:noFill/>
          <a:ln w="9525">
            <a:noFill/>
          </a:ln>
        </p:spPr>
        <p:txBody>
          <a:bodyPr wrap="none" anchor="t">
            <a:spAutoFit/>
          </a:bodyPr>
          <a:lstStyle/>
          <a:p>
            <a:pPr lvl="0" indent="0" algn="ctr"/>
            <a:r>
              <a:rPr lang="zh-CN" altLang="en-US" sz="2400" b="1">
                <a:solidFill>
                  <a:srgbClr val="0F994D"/>
                </a:solidFill>
                <a:effectLst>
                  <a:innerShdw blurRad="63500" dist="50800" dir="13500000">
                    <a:srgbClr val="000000">
                      <a:alpha val="50000"/>
                    </a:srgbClr>
                  </a:innerShdw>
                </a:effectLst>
                <a:latin typeface="+mj-ea"/>
                <a:ea typeface="宋体" panose="02010600030101010101" pitchFamily="2" charset="-122"/>
              </a:rPr>
              <a:t>万源批发市场</a:t>
            </a:r>
            <a:r>
              <a:rPr lang="en-US" altLang="zh-CN" sz="2400" b="1">
                <a:solidFill>
                  <a:srgbClr val="0F994D"/>
                </a:solidFill>
                <a:effectLst>
                  <a:innerShdw blurRad="63500" dist="50800" dir="13500000">
                    <a:srgbClr val="000000">
                      <a:alpha val="50000"/>
                    </a:srgbClr>
                  </a:innerShdw>
                </a:effectLst>
                <a:latin typeface="+mj-ea"/>
                <a:ea typeface="宋体" panose="02010600030101010101" pitchFamily="2" charset="-122"/>
              </a:rPr>
              <a:t>3</a:t>
            </a:r>
            <a:r>
              <a:rPr lang="zh-CN" altLang="en-US" sz="2400" b="1">
                <a:solidFill>
                  <a:srgbClr val="0F994D"/>
                </a:solidFill>
                <a:effectLst>
                  <a:innerShdw blurRad="63500" dist="50800" dir="13500000">
                    <a:srgbClr val="000000">
                      <a:alpha val="50000"/>
                    </a:srgbClr>
                  </a:innerShdw>
                </a:effectLst>
                <a:latin typeface="+mj-ea"/>
                <a:ea typeface="宋体" panose="02010600030101010101" pitchFamily="2" charset="-122"/>
              </a:rPr>
              <a:t>、</a:t>
            </a:r>
            <a:r>
              <a:rPr lang="en-US" altLang="zh-CN" sz="2400" b="1">
                <a:solidFill>
                  <a:srgbClr val="0F994D"/>
                </a:solidFill>
                <a:effectLst>
                  <a:innerShdw blurRad="63500" dist="50800" dir="13500000">
                    <a:srgbClr val="000000">
                      <a:alpha val="50000"/>
                    </a:srgbClr>
                  </a:innerShdw>
                </a:effectLst>
                <a:latin typeface="+mj-ea"/>
                <a:ea typeface="宋体" panose="02010600030101010101" pitchFamily="2" charset="-122"/>
              </a:rPr>
              <a:t>6</a:t>
            </a:r>
            <a:r>
              <a:rPr lang="zh-CN" altLang="en-US" sz="2400" b="1">
                <a:solidFill>
                  <a:srgbClr val="0F994D"/>
                </a:solidFill>
                <a:effectLst>
                  <a:innerShdw blurRad="63500" dist="50800" dir="13500000">
                    <a:srgbClr val="000000">
                      <a:alpha val="50000"/>
                    </a:srgbClr>
                  </a:innerShdw>
                </a:effectLst>
                <a:latin typeface="+mj-ea"/>
                <a:ea typeface="宋体" panose="02010600030101010101" pitchFamily="2" charset="-122"/>
              </a:rPr>
              <a:t>、</a:t>
            </a:r>
            <a:r>
              <a:rPr lang="en-US" altLang="zh-CN" sz="2400" b="1">
                <a:solidFill>
                  <a:srgbClr val="0F994D"/>
                </a:solidFill>
                <a:effectLst>
                  <a:innerShdw blurRad="63500" dist="50800" dir="13500000">
                    <a:srgbClr val="000000">
                      <a:alpha val="50000"/>
                    </a:srgbClr>
                  </a:innerShdw>
                </a:effectLst>
                <a:latin typeface="+mj-ea"/>
                <a:ea typeface="宋体" panose="02010600030101010101" pitchFamily="2" charset="-122"/>
              </a:rPr>
              <a:t>9</a:t>
            </a:r>
            <a:r>
              <a:rPr lang="zh-CN" altLang="en-US" sz="2400" b="1">
                <a:solidFill>
                  <a:srgbClr val="0F994D"/>
                </a:solidFill>
                <a:effectLst>
                  <a:innerShdw blurRad="63500" dist="50800" dir="13500000">
                    <a:srgbClr val="000000">
                      <a:alpha val="50000"/>
                    </a:srgbClr>
                  </a:innerShdw>
                </a:effectLst>
                <a:latin typeface="+mj-ea"/>
                <a:ea typeface="宋体" panose="02010600030101010101" pitchFamily="2" charset="-122"/>
              </a:rPr>
              <a:t>大集</a:t>
            </a:r>
          </a:p>
        </p:txBody>
      </p:sp>
      <p:sp>
        <p:nvSpPr>
          <p:cNvPr id="4" name="Rectangle 14"/>
          <p:cNvSpPr/>
          <p:nvPr/>
        </p:nvSpPr>
        <p:spPr>
          <a:xfrm>
            <a:off x="8124349" y="2606675"/>
            <a:ext cx="2937510" cy="457200"/>
          </a:xfrm>
          <a:prstGeom prst="rect">
            <a:avLst/>
          </a:prstGeom>
          <a:noFill/>
          <a:ln w="9525">
            <a:noFill/>
          </a:ln>
        </p:spPr>
        <p:txBody>
          <a:bodyPr wrap="none" anchor="t">
            <a:spAutoFit/>
          </a:bodyPr>
          <a:lstStyle/>
          <a:p>
            <a:pPr lvl="0" indent="0" algn="ctr"/>
            <a:r>
              <a:rPr lang="zh-CN" altLang="en-US" sz="2400" b="1">
                <a:solidFill>
                  <a:srgbClr val="0F994D"/>
                </a:solidFill>
                <a:effectLst>
                  <a:innerShdw blurRad="63500" dist="50800" dir="13500000">
                    <a:srgbClr val="000000">
                      <a:alpha val="50000"/>
                    </a:srgbClr>
                  </a:innerShdw>
                </a:effectLst>
                <a:latin typeface="+mj-ea"/>
                <a:ea typeface="+mj-ea"/>
              </a:rPr>
              <a:t>与《阿里巴巴》合作</a:t>
            </a:r>
          </a:p>
        </p:txBody>
      </p:sp>
      <p:sp>
        <p:nvSpPr>
          <p:cNvPr id="5" name="Rectangle 15"/>
          <p:cNvSpPr/>
          <p:nvPr/>
        </p:nvSpPr>
        <p:spPr>
          <a:xfrm>
            <a:off x="8528844" y="4025265"/>
            <a:ext cx="1713230" cy="457200"/>
          </a:xfrm>
          <a:prstGeom prst="rect">
            <a:avLst/>
          </a:prstGeom>
          <a:noFill/>
          <a:ln w="9525">
            <a:noFill/>
          </a:ln>
        </p:spPr>
        <p:txBody>
          <a:bodyPr wrap="none" anchor="t">
            <a:spAutoFit/>
          </a:bodyPr>
          <a:lstStyle/>
          <a:p>
            <a:pPr lvl="0" indent="0" algn="ctr"/>
            <a:r>
              <a:rPr lang="zh-CN" altLang="en-US" sz="2400" b="1">
                <a:solidFill>
                  <a:srgbClr val="0F994D"/>
                </a:solidFill>
                <a:effectLst>
                  <a:innerShdw blurRad="63500" dist="50800" dir="13500000">
                    <a:srgbClr val="000000">
                      <a:alpha val="50000"/>
                    </a:srgbClr>
                  </a:innerShdw>
                </a:effectLst>
                <a:latin typeface="+mj-ea"/>
                <a:ea typeface="+mj-ea"/>
              </a:rPr>
              <a:t>线下实体店</a:t>
            </a:r>
          </a:p>
        </p:txBody>
      </p:sp>
      <p:sp>
        <p:nvSpPr>
          <p:cNvPr id="6" name="Rectangle 16"/>
          <p:cNvSpPr/>
          <p:nvPr/>
        </p:nvSpPr>
        <p:spPr>
          <a:xfrm>
            <a:off x="6844824" y="1449388"/>
            <a:ext cx="3549650" cy="457200"/>
          </a:xfrm>
          <a:prstGeom prst="rect">
            <a:avLst/>
          </a:prstGeom>
          <a:noFill/>
          <a:ln w="9525">
            <a:noFill/>
          </a:ln>
        </p:spPr>
        <p:txBody>
          <a:bodyPr wrap="none" anchor="t">
            <a:spAutoFit/>
            <a:scene3d>
              <a:camera prst="orthographicFront"/>
              <a:lightRig rig="threePt" dir="t"/>
            </a:scene3d>
          </a:bodyPr>
          <a:lstStyle/>
          <a:p>
            <a:pPr lvl="0" indent="0" algn="ctr"/>
            <a:r>
              <a:rPr lang="zh-CN" altLang="en-US" sz="2400" b="1">
                <a:solidFill>
                  <a:srgbClr val="0F994D"/>
                </a:solidFill>
                <a:effectLst>
                  <a:innerShdw blurRad="63500" dist="50800" dir="13500000">
                    <a:srgbClr val="000000">
                      <a:alpha val="50000"/>
                    </a:srgbClr>
                  </a:innerShdw>
                </a:effectLst>
                <a:latin typeface="+mj-ea"/>
                <a:ea typeface="+mj-ea"/>
              </a:rPr>
              <a:t>农产品电子商务交易平台</a:t>
            </a:r>
          </a:p>
        </p:txBody>
      </p:sp>
      <p:sp>
        <p:nvSpPr>
          <p:cNvPr id="7" name="AutoShape 17"/>
          <p:cNvSpPr/>
          <p:nvPr/>
        </p:nvSpPr>
        <p:spPr>
          <a:xfrm>
            <a:off x="4790123" y="2639378"/>
            <a:ext cx="2093912" cy="1811337"/>
          </a:xfrm>
          <a:prstGeom prst="hexagon">
            <a:avLst>
              <a:gd name="adj" fmla="val 28900"/>
              <a:gd name="vf" fmla="val 115470"/>
            </a:avLst>
          </a:prstGeom>
          <a:solidFill>
            <a:srgbClr val="C0C0C0">
              <a:alpha val="0"/>
            </a:srgbClr>
          </a:solidFill>
          <a:ln w="9525"/>
          <a:scene3d>
            <a:camera prst="legacyPerspectiveFront">
              <a:rot lat="0" lon="0" rev="0"/>
            </a:camera>
            <a:lightRig rig="legacyFlat3" dir="b"/>
          </a:scene3d>
          <a:sp3d extrusionH="887400" prstMaterial="legacyMatte">
            <a:bevelT w="13500" h="13500" prst="angle"/>
            <a:bevelB w="13500" h="13500" prst="angle"/>
            <a:extrusionClr>
              <a:srgbClr val="C0C0C0"/>
            </a:extrusionClr>
          </a:sp3d>
        </p:spPr>
        <p:txBody>
          <a:bodyPr wrap="none" anchor="ctr">
            <a:flatTx/>
          </a:bodyPr>
          <a:lstStyle/>
          <a:p>
            <a:pPr lvl="0" indent="0"/>
            <a:endParaRPr lang="zh-CN" altLang="en-US" dirty="0">
              <a:latin typeface="Arial" panose="020B0604020202020204" pitchFamily="34" charset="0"/>
              <a:ea typeface="宋体" panose="02010600030101010101" pitchFamily="2" charset="-122"/>
            </a:endParaRPr>
          </a:p>
        </p:txBody>
      </p:sp>
      <p:sp>
        <p:nvSpPr>
          <p:cNvPr id="8" name="Line 18"/>
          <p:cNvSpPr/>
          <p:nvPr/>
        </p:nvSpPr>
        <p:spPr>
          <a:xfrm>
            <a:off x="4511675" y="5355590"/>
            <a:ext cx="1228725" cy="0"/>
          </a:xfrm>
          <a:prstGeom prst="line">
            <a:avLst/>
          </a:prstGeom>
          <a:ln w="9525" cap="flat" cmpd="sng">
            <a:solidFill>
              <a:srgbClr val="5F5F5F"/>
            </a:solidFill>
            <a:prstDash val="solid"/>
            <a:round/>
            <a:headEnd type="none" w="med" len="med"/>
            <a:tailEnd type="triangle" w="med" len="med"/>
          </a:ln>
        </p:spPr>
      </p:sp>
      <p:sp>
        <p:nvSpPr>
          <p:cNvPr id="9" name="Line 19"/>
          <p:cNvSpPr/>
          <p:nvPr/>
        </p:nvSpPr>
        <p:spPr>
          <a:xfrm flipH="1">
            <a:off x="5895023" y="1647825"/>
            <a:ext cx="1228725" cy="0"/>
          </a:xfrm>
          <a:prstGeom prst="line">
            <a:avLst/>
          </a:prstGeom>
          <a:ln w="9525" cap="flat" cmpd="sng">
            <a:solidFill>
              <a:srgbClr val="5F5F5F"/>
            </a:solidFill>
            <a:prstDash val="solid"/>
            <a:round/>
            <a:headEnd type="none" w="med" len="med"/>
            <a:tailEnd type="triangle" w="med" len="med"/>
          </a:ln>
        </p:spPr>
      </p:sp>
      <p:sp>
        <p:nvSpPr>
          <p:cNvPr id="10" name="Text Box 20"/>
          <p:cNvSpPr txBox="1"/>
          <p:nvPr/>
        </p:nvSpPr>
        <p:spPr>
          <a:xfrm>
            <a:off x="4749483" y="3453765"/>
            <a:ext cx="2112962" cy="511810"/>
          </a:xfrm>
          <a:prstGeom prst="rect">
            <a:avLst/>
          </a:prstGeom>
          <a:noFill/>
          <a:ln w="9525">
            <a:noFill/>
          </a:ln>
        </p:spPr>
        <p:txBody>
          <a:bodyPr wrap="square" anchor="t">
            <a:spAutoFit/>
          </a:bodyPr>
          <a:lstStyle/>
          <a:p>
            <a:pPr marL="120650" lvl="0" indent="-120650" algn="ctr">
              <a:lnSpc>
                <a:spcPct val="60000"/>
              </a:lnSpc>
              <a:spcBef>
                <a:spcPct val="50000"/>
              </a:spcBef>
            </a:pPr>
            <a:r>
              <a:rPr lang="zh-CN" altLang="en-US" sz="3200" b="1">
                <a:solidFill>
                  <a:srgbClr val="025DA0"/>
                </a:solidFill>
                <a:effectLst>
                  <a:innerShdw blurRad="63500" dist="50800" dir="13500000">
                    <a:srgbClr val="000000">
                      <a:alpha val="50000"/>
                    </a:srgbClr>
                  </a:innerShdw>
                </a:effectLst>
                <a:latin typeface="+mj-ea"/>
                <a:ea typeface="+mj-ea"/>
              </a:rPr>
              <a:t>营销方案</a:t>
            </a:r>
          </a:p>
        </p:txBody>
      </p:sp>
      <p:sp>
        <p:nvSpPr>
          <p:cNvPr id="11" name="Line 21"/>
          <p:cNvSpPr/>
          <p:nvPr/>
        </p:nvSpPr>
        <p:spPr>
          <a:xfrm>
            <a:off x="3305493" y="2804795"/>
            <a:ext cx="1228725" cy="0"/>
          </a:xfrm>
          <a:prstGeom prst="line">
            <a:avLst/>
          </a:prstGeom>
          <a:ln w="9525" cap="flat" cmpd="sng">
            <a:solidFill>
              <a:srgbClr val="5F5F5F"/>
            </a:solidFill>
            <a:prstDash val="solid"/>
            <a:round/>
            <a:headEnd type="none" w="med" len="med"/>
            <a:tailEnd type="triangle" w="med" len="med"/>
          </a:ln>
        </p:spPr>
      </p:sp>
      <p:sp>
        <p:nvSpPr>
          <p:cNvPr id="12" name="Line 22"/>
          <p:cNvSpPr/>
          <p:nvPr/>
        </p:nvSpPr>
        <p:spPr>
          <a:xfrm>
            <a:off x="3305493" y="4263390"/>
            <a:ext cx="1228725" cy="0"/>
          </a:xfrm>
          <a:prstGeom prst="line">
            <a:avLst/>
          </a:prstGeom>
          <a:ln w="9525" cap="flat" cmpd="sng">
            <a:solidFill>
              <a:srgbClr val="5F5F5F"/>
            </a:solidFill>
            <a:prstDash val="solid"/>
            <a:round/>
            <a:headEnd type="none" w="med" len="med"/>
            <a:tailEnd type="triangle" w="med" len="med"/>
          </a:ln>
        </p:spPr>
      </p:sp>
      <p:sp>
        <p:nvSpPr>
          <p:cNvPr id="13" name="Line 23"/>
          <p:cNvSpPr/>
          <p:nvPr/>
        </p:nvSpPr>
        <p:spPr>
          <a:xfrm flipH="1">
            <a:off x="7224713" y="2804478"/>
            <a:ext cx="1228725" cy="0"/>
          </a:xfrm>
          <a:prstGeom prst="line">
            <a:avLst/>
          </a:prstGeom>
          <a:ln w="9525" cap="flat" cmpd="sng">
            <a:solidFill>
              <a:srgbClr val="5F5F5F"/>
            </a:solidFill>
            <a:prstDash val="solid"/>
            <a:round/>
            <a:headEnd type="none" w="med" len="med"/>
            <a:tailEnd type="triangle" w="med" len="med"/>
          </a:ln>
        </p:spPr>
      </p:sp>
      <p:sp>
        <p:nvSpPr>
          <p:cNvPr id="14" name="Line 24"/>
          <p:cNvSpPr/>
          <p:nvPr/>
        </p:nvSpPr>
        <p:spPr>
          <a:xfrm flipH="1">
            <a:off x="7224713" y="4222433"/>
            <a:ext cx="1228725" cy="0"/>
          </a:xfrm>
          <a:prstGeom prst="line">
            <a:avLst/>
          </a:prstGeom>
          <a:ln w="9525" cap="flat" cmpd="sng">
            <a:solidFill>
              <a:srgbClr val="5F5F5F"/>
            </a:solidFill>
            <a:prstDash val="solid"/>
            <a:round/>
            <a:headEnd type="none" w="med" len="med"/>
            <a:tailEnd type="triangle" w="med" len="med"/>
          </a:ln>
        </p:spPr>
      </p:sp>
      <p:sp>
        <p:nvSpPr>
          <p:cNvPr id="2050" name=" 2050"/>
          <p:cNvSpPr/>
          <p:nvPr/>
        </p:nvSpPr>
        <p:spPr bwMode="auto">
          <a:xfrm>
            <a:off x="5681980" y="1845945"/>
            <a:ext cx="311150" cy="41719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rgbClr val="FFFF00"/>
          </a:solidFill>
          <a:ln>
            <a:noFill/>
          </a:ln>
          <a:effectLst>
            <a:innerShdw blurRad="63500" dist="50800" dir="5400000">
              <a:prstClr val="black">
                <a:alpha val="50000"/>
              </a:prstClr>
            </a:innerShdw>
            <a:reflection blurRad="6350" stA="50000" endA="300" endPos="55000" dir="5400000" sy="-100000" algn="bl" rotWithShape="0"/>
          </a:effectLst>
          <a:extLst>
            <a:ext uri="{91240B29-F687-4F45-9708-019B960494DF}">
              <a14:hiddenLine xmlns:a14="http://schemas.microsoft.com/office/drawing/2010/main" xmlns=""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5" name=" 2050"/>
          <p:cNvSpPr/>
          <p:nvPr/>
        </p:nvSpPr>
        <p:spPr bwMode="auto">
          <a:xfrm>
            <a:off x="6812915" y="2595880"/>
            <a:ext cx="311150" cy="41719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rgbClr val="FFFF00"/>
          </a:solidFill>
          <a:ln>
            <a:noFill/>
          </a:ln>
          <a:effectLst>
            <a:innerShdw blurRad="63500" dist="50800" dir="5400000">
              <a:prstClr val="black">
                <a:alpha val="50000"/>
              </a:prstClr>
            </a:innerShdw>
            <a:reflection blurRad="6350" stA="50000" endA="300" endPos="55000" dir="5400000" sy="-100000" algn="bl" rotWithShape="0"/>
          </a:effectLst>
          <a:extLst>
            <a:ext uri="{91240B29-F687-4F45-9708-019B960494DF}">
              <a14:hiddenLine xmlns:a14="http://schemas.microsoft.com/office/drawing/2010/main" xmlns=""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6" name=" 2050"/>
          <p:cNvSpPr/>
          <p:nvPr/>
        </p:nvSpPr>
        <p:spPr bwMode="auto">
          <a:xfrm>
            <a:off x="5681980" y="4706620"/>
            <a:ext cx="311150" cy="41719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rgbClr val="FFFF00"/>
          </a:solidFill>
          <a:ln>
            <a:noFill/>
          </a:ln>
          <a:effectLst>
            <a:innerShdw blurRad="63500" dist="50800" dir="5400000">
              <a:prstClr val="black">
                <a:alpha val="50000"/>
              </a:prstClr>
            </a:innerShdw>
            <a:reflection blurRad="6350" stA="50000" endA="300" endPos="55000" dir="5400000" sy="-100000" algn="bl" rotWithShape="0"/>
          </a:effectLst>
          <a:extLst>
            <a:ext uri="{91240B29-F687-4F45-9708-019B960494DF}">
              <a14:hiddenLine xmlns:a14="http://schemas.microsoft.com/office/drawing/2010/main" xmlns=""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7" name=" 2050"/>
          <p:cNvSpPr/>
          <p:nvPr/>
        </p:nvSpPr>
        <p:spPr bwMode="auto">
          <a:xfrm>
            <a:off x="6812915" y="4014470"/>
            <a:ext cx="311150" cy="41719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rgbClr val="FFFF00"/>
          </a:solidFill>
          <a:ln>
            <a:noFill/>
          </a:ln>
          <a:effectLst>
            <a:innerShdw blurRad="63500" dist="50800" dir="5400000">
              <a:prstClr val="black">
                <a:alpha val="50000"/>
              </a:prstClr>
            </a:innerShdw>
            <a:reflection blurRad="6350" stA="50000" endA="300" endPos="55000" dir="5400000" sy="-100000" algn="bl" rotWithShape="0"/>
          </a:effectLst>
          <a:extLst>
            <a:ext uri="{91240B29-F687-4F45-9708-019B960494DF}">
              <a14:hiddenLine xmlns:a14="http://schemas.microsoft.com/office/drawing/2010/main" xmlns=""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8" name=" 2050"/>
          <p:cNvSpPr/>
          <p:nvPr/>
        </p:nvSpPr>
        <p:spPr bwMode="auto">
          <a:xfrm>
            <a:off x="4534535" y="2544445"/>
            <a:ext cx="311150" cy="41719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rgbClr val="FFFF00"/>
          </a:solidFill>
          <a:ln>
            <a:noFill/>
          </a:ln>
          <a:effectLst>
            <a:innerShdw blurRad="63500" dist="50800" dir="5400000">
              <a:prstClr val="black">
                <a:alpha val="50000"/>
              </a:prstClr>
            </a:innerShdw>
            <a:reflection blurRad="6350" stA="50000" endA="300" endPos="55000" dir="5400000" sy="-100000" algn="bl" rotWithShape="0"/>
          </a:effectLst>
          <a:extLst>
            <a:ext uri="{91240B29-F687-4F45-9708-019B960494DF}">
              <a14:hiddenLine xmlns:a14="http://schemas.microsoft.com/office/drawing/2010/main" xmlns=""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9" name=" 2050"/>
          <p:cNvSpPr/>
          <p:nvPr/>
        </p:nvSpPr>
        <p:spPr bwMode="auto">
          <a:xfrm>
            <a:off x="4534535" y="4054475"/>
            <a:ext cx="311150" cy="417195"/>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rgbClr val="FFFF00"/>
          </a:solidFill>
          <a:ln>
            <a:noFill/>
          </a:ln>
          <a:effectLst>
            <a:innerShdw blurRad="63500" dist="50800" dir="5400000">
              <a:prstClr val="black">
                <a:alpha val="50000"/>
              </a:prstClr>
            </a:innerShdw>
            <a:reflection blurRad="6350" stA="50000" endA="300" endPos="55000" dir="5400000" sy="-100000" algn="bl" rotWithShape="0"/>
          </a:effectLst>
          <a:extLst>
            <a:ext uri="{91240B29-F687-4F45-9708-019B960494DF}">
              <a14:hiddenLine xmlns:a14="http://schemas.microsoft.com/office/drawing/2010/main" xmlns=""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326261" y="163389"/>
            <a:ext cx="7004858" cy="855752"/>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75000"/>
                  </a:schemeClr>
                </a:solidFill>
                <a:effectLst/>
                <a:latin typeface="+mn-lt"/>
                <a:ea typeface="+mj-ea"/>
                <a:cs typeface="+mj-cs"/>
              </a:defRPr>
            </a:lvl1pPr>
          </a:lstStyle>
          <a:p>
            <a:r>
              <a:rPr lang="en-US" altLang="zh-CN" sz="4000" dirty="0">
                <a:solidFill>
                  <a:srgbClr val="00B050"/>
                </a:solidFill>
                <a:effectLst>
                  <a:innerShdw blurRad="63500" dist="50800" dir="13500000">
                    <a:srgbClr val="000000">
                      <a:alpha val="50000"/>
                    </a:srgbClr>
                  </a:innerShdw>
                </a:effectLst>
                <a:latin typeface="+mj-lt"/>
                <a:sym typeface="+mn-ea"/>
              </a:rPr>
              <a:t>6 </a:t>
            </a:r>
            <a:r>
              <a:rPr lang="zh-CN" altLang="en-US" sz="4000" dirty="0">
                <a:solidFill>
                  <a:srgbClr val="00B050"/>
                </a:solidFill>
                <a:effectLst>
                  <a:innerShdw blurRad="63500" dist="50800" dir="13500000">
                    <a:srgbClr val="000000">
                      <a:alpha val="50000"/>
                    </a:srgbClr>
                  </a:innerShdw>
                </a:effectLst>
                <a:latin typeface="+mj-lt"/>
                <a:sym typeface="+mn-ea"/>
              </a:rPr>
              <a:t>招商准备及时间安排</a:t>
            </a:r>
          </a:p>
        </p:txBody>
      </p:sp>
      <p:grpSp>
        <p:nvGrpSpPr>
          <p:cNvPr id="4" name="组合 3"/>
          <p:cNvGrpSpPr/>
          <p:nvPr/>
        </p:nvGrpSpPr>
        <p:grpSpPr>
          <a:xfrm>
            <a:off x="3123565" y="1355725"/>
            <a:ext cx="6730365" cy="4517390"/>
            <a:chOff x="3920" y="2608"/>
            <a:chExt cx="10852" cy="6639"/>
          </a:xfrm>
        </p:grpSpPr>
        <p:sp>
          <p:nvSpPr>
            <p:cNvPr id="4099" name="AutoShape 3"/>
            <p:cNvSpPr/>
            <p:nvPr/>
          </p:nvSpPr>
          <p:spPr>
            <a:xfrm>
              <a:off x="3920" y="3707"/>
              <a:ext cx="10560" cy="935"/>
            </a:xfrm>
            <a:prstGeom prst="roundRect">
              <a:avLst>
                <a:gd name="adj" fmla="val 16667"/>
              </a:avLst>
            </a:prstGeom>
            <a:solidFill>
              <a:srgbClr val="0070C0"/>
            </a:solidFill>
            <a:ln w="28575" cap="flat" cmpd="sng">
              <a:solidFill>
                <a:srgbClr val="FCFCFC"/>
              </a:solidFill>
              <a:prstDash val="solid"/>
              <a:headEnd type="none" w="med" len="med"/>
              <a:tailEnd type="none" w="med" len="med"/>
            </a:ln>
            <a:effectLst>
              <a:innerShdw blurRad="63500" dist="50800" dir="10800000">
                <a:prstClr val="black">
                  <a:alpha val="50000"/>
                </a:prstClr>
              </a:innerShdw>
            </a:effectLst>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4100" name="AutoShape 4"/>
            <p:cNvSpPr/>
            <p:nvPr/>
          </p:nvSpPr>
          <p:spPr>
            <a:xfrm>
              <a:off x="3920" y="2608"/>
              <a:ext cx="10560" cy="935"/>
            </a:xfrm>
            <a:prstGeom prst="roundRect">
              <a:avLst>
                <a:gd name="adj" fmla="val 16667"/>
              </a:avLst>
            </a:prstGeom>
            <a:solidFill>
              <a:srgbClr val="00B050"/>
            </a:solidFill>
            <a:ln w="28575" cap="flat" cmpd="sng">
              <a:solidFill>
                <a:srgbClr val="FCFCFC"/>
              </a:solidFill>
              <a:prstDash val="solid"/>
              <a:headEnd type="none" w="med" len="med"/>
              <a:tailEnd type="none" w="med" len="med"/>
            </a:ln>
            <a:effectLst>
              <a:innerShdw blurRad="63500" dist="50800" dir="10800000">
                <a:prstClr val="black">
                  <a:alpha val="50000"/>
                </a:prstClr>
              </a:innerShdw>
            </a:effectLst>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nvGrpSpPr>
            <p:cNvPr id="4101" name="Group 5"/>
            <p:cNvGrpSpPr/>
            <p:nvPr/>
          </p:nvGrpSpPr>
          <p:grpSpPr>
            <a:xfrm>
              <a:off x="13880" y="3147"/>
              <a:ext cx="295" cy="948"/>
              <a:chOff x="0" y="0"/>
              <a:chExt cx="130" cy="418"/>
            </a:xfrm>
          </p:grpSpPr>
          <p:sp>
            <p:nvSpPr>
              <p:cNvPr id="4132" name="Oval 6"/>
              <p:cNvSpPr/>
              <p:nvPr/>
            </p:nvSpPr>
            <p:spPr>
              <a:xfrm>
                <a:off x="0" y="0"/>
                <a:ext cx="126" cy="120"/>
              </a:xfrm>
              <a:prstGeom prst="ellipse">
                <a:avLst/>
              </a:prstGeom>
              <a:solidFill>
                <a:schemeClr val="bg1"/>
              </a:solidFill>
              <a:ln w="38100" cap="flat" cmpd="sng">
                <a:solidFill>
                  <a:schemeClr val="bg2"/>
                </a:solidFill>
                <a:prstDash val="solid"/>
                <a:headEnd type="none" w="med" len="med"/>
                <a:tailEnd type="none" w="med" len="med"/>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4133" name="Oval 7"/>
              <p:cNvSpPr/>
              <p:nvPr/>
            </p:nvSpPr>
            <p:spPr>
              <a:xfrm>
                <a:off x="4" y="298"/>
                <a:ext cx="126" cy="120"/>
              </a:xfrm>
              <a:prstGeom prst="ellipse">
                <a:avLst/>
              </a:prstGeom>
              <a:solidFill>
                <a:schemeClr val="bg1"/>
              </a:solidFill>
              <a:ln w="38100" cap="flat" cmpd="sng">
                <a:solidFill>
                  <a:schemeClr val="bg2"/>
                </a:solidFill>
                <a:prstDash val="solid"/>
                <a:headEnd type="none" w="med" len="med"/>
                <a:tailEnd type="none" w="med" len="med"/>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4134" name="AutoShape 8"/>
              <p:cNvSpPr/>
              <p:nvPr/>
            </p:nvSpPr>
            <p:spPr>
              <a:xfrm>
                <a:off x="36" y="72"/>
                <a:ext cx="62" cy="300"/>
              </a:xfrm>
              <a:prstGeom prst="roundRect">
                <a:avLst>
                  <a:gd name="adj" fmla="val 50000"/>
                </a:avLst>
              </a:prstGeom>
              <a:gradFill rotWithShape="1">
                <a:gsLst>
                  <a:gs pos="0">
                    <a:srgbClr val="B2B2B2"/>
                  </a:gs>
                  <a:gs pos="50000">
                    <a:srgbClr val="EAEAEA"/>
                  </a:gs>
                  <a:gs pos="100000">
                    <a:srgbClr val="B2B2B2"/>
                  </a:gs>
                </a:gsLst>
                <a:lin ang="5400000" scaled="1"/>
                <a:tileRect/>
              </a:gra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nvGrpSpPr>
            <p:cNvPr id="4102" name="Group 9"/>
            <p:cNvGrpSpPr/>
            <p:nvPr/>
          </p:nvGrpSpPr>
          <p:grpSpPr>
            <a:xfrm>
              <a:off x="4160" y="3142"/>
              <a:ext cx="295" cy="948"/>
              <a:chOff x="0" y="0"/>
              <a:chExt cx="130" cy="418"/>
            </a:xfrm>
          </p:grpSpPr>
          <p:sp>
            <p:nvSpPr>
              <p:cNvPr id="4129" name="Oval 10"/>
              <p:cNvSpPr/>
              <p:nvPr/>
            </p:nvSpPr>
            <p:spPr>
              <a:xfrm>
                <a:off x="0" y="0"/>
                <a:ext cx="126" cy="120"/>
              </a:xfrm>
              <a:prstGeom prst="ellipse">
                <a:avLst/>
              </a:prstGeom>
              <a:solidFill>
                <a:schemeClr val="bg1"/>
              </a:solidFill>
              <a:ln w="38100" cap="flat" cmpd="sng">
                <a:solidFill>
                  <a:schemeClr val="bg2"/>
                </a:solidFill>
                <a:prstDash val="solid"/>
                <a:headEnd type="none" w="med" len="med"/>
                <a:tailEnd type="none" w="med" len="med"/>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4130" name="Oval 11"/>
              <p:cNvSpPr/>
              <p:nvPr/>
            </p:nvSpPr>
            <p:spPr>
              <a:xfrm>
                <a:off x="4" y="298"/>
                <a:ext cx="126" cy="120"/>
              </a:xfrm>
              <a:prstGeom prst="ellipse">
                <a:avLst/>
              </a:prstGeom>
              <a:solidFill>
                <a:schemeClr val="bg1"/>
              </a:solidFill>
              <a:ln w="38100" cap="flat" cmpd="sng">
                <a:solidFill>
                  <a:schemeClr val="bg2"/>
                </a:solidFill>
                <a:prstDash val="solid"/>
                <a:headEnd type="none" w="med" len="med"/>
                <a:tailEnd type="none" w="med" len="med"/>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4131" name="AutoShape 12"/>
              <p:cNvSpPr/>
              <p:nvPr/>
            </p:nvSpPr>
            <p:spPr>
              <a:xfrm>
                <a:off x="36" y="72"/>
                <a:ext cx="62" cy="300"/>
              </a:xfrm>
              <a:prstGeom prst="roundRect">
                <a:avLst>
                  <a:gd name="adj" fmla="val 50000"/>
                </a:avLst>
              </a:prstGeom>
              <a:gradFill rotWithShape="1">
                <a:gsLst>
                  <a:gs pos="0">
                    <a:srgbClr val="B2B2B2"/>
                  </a:gs>
                  <a:gs pos="50000">
                    <a:srgbClr val="FFFFFF"/>
                  </a:gs>
                  <a:gs pos="100000">
                    <a:srgbClr val="B2B2B2"/>
                  </a:gs>
                </a:gsLst>
                <a:lin ang="5400000" scaled="1"/>
                <a:tileRect/>
              </a:gra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sp>
          <p:nvSpPr>
            <p:cNvPr id="4103" name="Text Box 13"/>
            <p:cNvSpPr txBox="1"/>
            <p:nvPr/>
          </p:nvSpPr>
          <p:spPr>
            <a:xfrm>
              <a:off x="5090" y="2659"/>
              <a:ext cx="8578" cy="806"/>
            </a:xfrm>
            <a:prstGeom prst="rect">
              <a:avLst/>
            </a:prstGeom>
            <a:noFill/>
            <a:ln w="9525">
              <a:noFill/>
            </a:ln>
            <a:effectLst>
              <a:outerShdw dist="17961" dir="2699999" algn="ctr" rotWithShape="0">
                <a:srgbClr val="000000">
                  <a:alpha val="50000"/>
                </a:srgbClr>
              </a:outerShdw>
            </a:effectLst>
          </p:spPr>
          <p:txBody>
            <a:bodyPr wrap="square">
              <a:spAutoFit/>
            </a:bodyPr>
            <a:lstStyle/>
            <a:p>
              <a:pPr marL="457200" lvl="0" indent="-457200" algn="l" eaLnBrk="1" hangingPunct="1">
                <a:spcBef>
                  <a:spcPct val="50000"/>
                </a:spcBef>
                <a:buClr>
                  <a:schemeClr val="tx1"/>
                </a:buClr>
              </a:pPr>
              <a:r>
                <a:rPr lang="en-US" altLang="zh-CN" sz="2400" dirty="0">
                  <a:solidFill>
                    <a:schemeClr val="bg1"/>
                  </a:solidFill>
                  <a:latin typeface="微软雅黑" panose="020B0503020204020204" charset="-122"/>
                  <a:ea typeface="微软雅黑" panose="020B0503020204020204" charset="-122"/>
                </a:rPr>
                <a:t>1. 1000</a:t>
              </a:r>
              <a:r>
                <a:rPr lang="zh-CN" altLang="en-US" sz="2400" dirty="0">
                  <a:solidFill>
                    <a:schemeClr val="bg1"/>
                  </a:solidFill>
                  <a:latin typeface="微软雅黑" panose="020B0503020204020204" charset="-122"/>
                  <a:ea typeface="微软雅黑" panose="020B0503020204020204" charset="-122"/>
                </a:rPr>
                <a:t>平精品展销馆</a:t>
              </a:r>
              <a:r>
                <a:rPr lang="en-US" altLang="zh-CN" sz="2400" dirty="0">
                  <a:solidFill>
                    <a:schemeClr val="bg1"/>
                  </a:solidFill>
                  <a:latin typeface="微软雅黑" panose="020B0503020204020204" charset="-122"/>
                  <a:ea typeface="微软雅黑" panose="020B0503020204020204" charset="-122"/>
                </a:rPr>
                <a:t>   </a:t>
              </a:r>
              <a:r>
                <a:rPr lang="en-US" altLang="zh-CN" sz="2800" dirty="0">
                  <a:latin typeface="微软雅黑" panose="020B0503020204020204" charset="-122"/>
                  <a:ea typeface="微软雅黑" panose="020B0503020204020204" charset="-122"/>
                </a:rPr>
                <a:t> </a:t>
              </a:r>
            </a:p>
          </p:txBody>
        </p:sp>
        <p:sp>
          <p:nvSpPr>
            <p:cNvPr id="4104" name="AutoShape 14"/>
            <p:cNvSpPr/>
            <p:nvPr/>
          </p:nvSpPr>
          <p:spPr>
            <a:xfrm>
              <a:off x="3920" y="4851"/>
              <a:ext cx="10560" cy="935"/>
            </a:xfrm>
            <a:prstGeom prst="roundRect">
              <a:avLst>
                <a:gd name="adj" fmla="val 16667"/>
              </a:avLst>
            </a:prstGeom>
            <a:solidFill>
              <a:srgbClr val="00B050"/>
            </a:solidFill>
            <a:ln w="28575" cap="flat" cmpd="sng">
              <a:solidFill>
                <a:srgbClr val="FCFCFC"/>
              </a:solidFill>
              <a:prstDash val="solid"/>
              <a:headEnd type="none" w="med" len="med"/>
              <a:tailEnd type="none" w="med" len="med"/>
            </a:ln>
            <a:effectLst>
              <a:innerShdw blurRad="63500" dist="50800" dir="10800000">
                <a:prstClr val="black">
                  <a:alpha val="50000"/>
                </a:prstClr>
              </a:innerShdw>
            </a:effectLst>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4105" name="AutoShape 15"/>
            <p:cNvSpPr/>
            <p:nvPr/>
          </p:nvSpPr>
          <p:spPr>
            <a:xfrm>
              <a:off x="3920" y="5975"/>
              <a:ext cx="10560" cy="935"/>
            </a:xfrm>
            <a:prstGeom prst="roundRect">
              <a:avLst>
                <a:gd name="adj" fmla="val 16667"/>
              </a:avLst>
            </a:prstGeom>
            <a:solidFill>
              <a:srgbClr val="0070C0"/>
            </a:solidFill>
            <a:ln w="28575" cap="flat" cmpd="sng">
              <a:solidFill>
                <a:srgbClr val="FCFCFC"/>
              </a:solidFill>
              <a:prstDash val="solid"/>
              <a:headEnd type="none" w="med" len="med"/>
              <a:tailEnd type="none" w="med" len="med"/>
            </a:ln>
            <a:effectLst>
              <a:innerShdw blurRad="63500" dist="50800" dir="10800000">
                <a:prstClr val="black">
                  <a:alpha val="50000"/>
                </a:prstClr>
              </a:innerShdw>
            </a:effectLst>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nvGrpSpPr>
            <p:cNvPr id="4106" name="Group 16"/>
            <p:cNvGrpSpPr/>
            <p:nvPr/>
          </p:nvGrpSpPr>
          <p:grpSpPr>
            <a:xfrm>
              <a:off x="13880" y="5415"/>
              <a:ext cx="295" cy="947"/>
              <a:chOff x="0" y="0"/>
              <a:chExt cx="130" cy="418"/>
            </a:xfrm>
          </p:grpSpPr>
          <p:sp>
            <p:nvSpPr>
              <p:cNvPr id="4126" name="Oval 17"/>
              <p:cNvSpPr/>
              <p:nvPr/>
            </p:nvSpPr>
            <p:spPr>
              <a:xfrm>
                <a:off x="0" y="0"/>
                <a:ext cx="126" cy="120"/>
              </a:xfrm>
              <a:prstGeom prst="ellipse">
                <a:avLst/>
              </a:prstGeom>
              <a:solidFill>
                <a:schemeClr val="bg1"/>
              </a:solidFill>
              <a:ln w="38100" cap="flat" cmpd="sng">
                <a:solidFill>
                  <a:schemeClr val="bg2"/>
                </a:solidFill>
                <a:prstDash val="solid"/>
                <a:headEnd type="none" w="med" len="med"/>
                <a:tailEnd type="none" w="med" len="med"/>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4127" name="Oval 18"/>
              <p:cNvSpPr/>
              <p:nvPr/>
            </p:nvSpPr>
            <p:spPr>
              <a:xfrm>
                <a:off x="4" y="298"/>
                <a:ext cx="126" cy="120"/>
              </a:xfrm>
              <a:prstGeom prst="ellipse">
                <a:avLst/>
              </a:prstGeom>
              <a:solidFill>
                <a:schemeClr val="bg1"/>
              </a:solidFill>
              <a:ln w="38100" cap="flat" cmpd="sng">
                <a:solidFill>
                  <a:schemeClr val="bg2"/>
                </a:solidFill>
                <a:prstDash val="solid"/>
                <a:headEnd type="none" w="med" len="med"/>
                <a:tailEnd type="none" w="med" len="med"/>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4128" name="AutoShape 19"/>
              <p:cNvSpPr/>
              <p:nvPr/>
            </p:nvSpPr>
            <p:spPr>
              <a:xfrm>
                <a:off x="36" y="72"/>
                <a:ext cx="62" cy="300"/>
              </a:xfrm>
              <a:prstGeom prst="roundRect">
                <a:avLst>
                  <a:gd name="adj" fmla="val 50000"/>
                </a:avLst>
              </a:prstGeom>
              <a:gradFill rotWithShape="1">
                <a:gsLst>
                  <a:gs pos="0">
                    <a:srgbClr val="B2B2B2"/>
                  </a:gs>
                  <a:gs pos="50000">
                    <a:srgbClr val="EAEAEA"/>
                  </a:gs>
                  <a:gs pos="100000">
                    <a:srgbClr val="B2B2B2"/>
                  </a:gs>
                </a:gsLst>
                <a:lin ang="5400000" scaled="1"/>
                <a:tileRect/>
              </a:gra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nvGrpSpPr>
            <p:cNvPr id="4107" name="Group 20"/>
            <p:cNvGrpSpPr/>
            <p:nvPr/>
          </p:nvGrpSpPr>
          <p:grpSpPr>
            <a:xfrm>
              <a:off x="4160" y="5410"/>
              <a:ext cx="295" cy="947"/>
              <a:chOff x="0" y="0"/>
              <a:chExt cx="130" cy="418"/>
            </a:xfrm>
          </p:grpSpPr>
          <p:sp>
            <p:nvSpPr>
              <p:cNvPr id="4123" name="Oval 21"/>
              <p:cNvSpPr/>
              <p:nvPr/>
            </p:nvSpPr>
            <p:spPr>
              <a:xfrm>
                <a:off x="0" y="0"/>
                <a:ext cx="126" cy="120"/>
              </a:xfrm>
              <a:prstGeom prst="ellipse">
                <a:avLst/>
              </a:prstGeom>
              <a:solidFill>
                <a:schemeClr val="bg1"/>
              </a:solidFill>
              <a:ln w="38100" cap="flat" cmpd="sng">
                <a:solidFill>
                  <a:schemeClr val="bg2"/>
                </a:solidFill>
                <a:prstDash val="solid"/>
                <a:headEnd type="none" w="med" len="med"/>
                <a:tailEnd type="none" w="med" len="med"/>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4124" name="Oval 22"/>
              <p:cNvSpPr/>
              <p:nvPr/>
            </p:nvSpPr>
            <p:spPr>
              <a:xfrm>
                <a:off x="4" y="298"/>
                <a:ext cx="126" cy="120"/>
              </a:xfrm>
              <a:prstGeom prst="ellipse">
                <a:avLst/>
              </a:prstGeom>
              <a:solidFill>
                <a:schemeClr val="bg1"/>
              </a:solidFill>
              <a:ln w="38100" cap="flat" cmpd="sng">
                <a:solidFill>
                  <a:schemeClr val="bg2"/>
                </a:solidFill>
                <a:prstDash val="solid"/>
                <a:headEnd type="none" w="med" len="med"/>
                <a:tailEnd type="none" w="med" len="med"/>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4125" name="AutoShape 23"/>
              <p:cNvSpPr/>
              <p:nvPr/>
            </p:nvSpPr>
            <p:spPr>
              <a:xfrm>
                <a:off x="36" y="72"/>
                <a:ext cx="62" cy="300"/>
              </a:xfrm>
              <a:prstGeom prst="roundRect">
                <a:avLst>
                  <a:gd name="adj" fmla="val 50000"/>
                </a:avLst>
              </a:prstGeom>
              <a:gradFill rotWithShape="1">
                <a:gsLst>
                  <a:gs pos="0">
                    <a:srgbClr val="B2B2B2"/>
                  </a:gs>
                  <a:gs pos="50000">
                    <a:srgbClr val="FFFFFF"/>
                  </a:gs>
                  <a:gs pos="100000">
                    <a:srgbClr val="B2B2B2"/>
                  </a:gs>
                </a:gsLst>
                <a:lin ang="5400000" scaled="1"/>
                <a:tileRect/>
              </a:gra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sp>
          <p:nvSpPr>
            <p:cNvPr id="4108" name="AutoShape 24"/>
            <p:cNvSpPr/>
            <p:nvPr/>
          </p:nvSpPr>
          <p:spPr>
            <a:xfrm>
              <a:off x="3920" y="7117"/>
              <a:ext cx="10560" cy="935"/>
            </a:xfrm>
            <a:prstGeom prst="roundRect">
              <a:avLst>
                <a:gd name="adj" fmla="val 16667"/>
              </a:avLst>
            </a:prstGeom>
            <a:solidFill>
              <a:srgbClr val="00B050"/>
            </a:solidFill>
            <a:ln w="28575" cap="flat" cmpd="sng">
              <a:solidFill>
                <a:srgbClr val="FCFCFC"/>
              </a:solidFill>
              <a:prstDash val="solid"/>
              <a:headEnd type="none" w="med" len="med"/>
              <a:tailEnd type="none" w="med" len="med"/>
            </a:ln>
            <a:effectLst>
              <a:innerShdw blurRad="63500" dist="50800" dir="10800000">
                <a:prstClr val="black">
                  <a:alpha val="50000"/>
                </a:prstClr>
              </a:innerShdw>
            </a:effectLst>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4109" name="Text Box 25"/>
            <p:cNvSpPr txBox="1"/>
            <p:nvPr/>
          </p:nvSpPr>
          <p:spPr>
            <a:xfrm>
              <a:off x="5032" y="3796"/>
              <a:ext cx="6808" cy="710"/>
            </a:xfrm>
            <a:prstGeom prst="rect">
              <a:avLst/>
            </a:prstGeom>
            <a:noFill/>
            <a:ln w="9525">
              <a:noFill/>
            </a:ln>
            <a:effectLst>
              <a:outerShdw dist="17961" dir="2699999" algn="ctr" rotWithShape="0">
                <a:srgbClr val="000000">
                  <a:alpha val="50000"/>
                </a:srgbClr>
              </a:outerShdw>
            </a:effectLst>
          </p:spPr>
          <p:txBody>
            <a:bodyPr wrap="square">
              <a:spAutoFit/>
            </a:bodyPr>
            <a:lstStyle/>
            <a:p>
              <a:pPr marL="457200" lvl="0" indent="-457200" algn="l" eaLnBrk="1" hangingPunct="1">
                <a:spcBef>
                  <a:spcPct val="50000"/>
                </a:spcBef>
                <a:buClr>
                  <a:schemeClr val="tx1"/>
                </a:buClr>
              </a:pPr>
              <a:r>
                <a:rPr lang="en-US" altLang="zh-CN" sz="2400" dirty="0">
                  <a:solidFill>
                    <a:schemeClr val="bg1"/>
                  </a:solidFill>
                  <a:latin typeface="微软雅黑" panose="020B0503020204020204" charset="-122"/>
                  <a:ea typeface="微软雅黑" panose="020B0503020204020204" charset="-122"/>
                </a:rPr>
                <a:t>2. </a:t>
              </a:r>
              <a:r>
                <a:rPr lang="zh-CN" altLang="en-US" sz="2400" dirty="0">
                  <a:solidFill>
                    <a:schemeClr val="bg1"/>
                  </a:solidFill>
                  <a:latin typeface="微软雅黑" panose="020B0503020204020204" charset="-122"/>
                  <a:ea typeface="微软雅黑" panose="020B0503020204020204" charset="-122"/>
                </a:rPr>
                <a:t>特产延边网</a:t>
              </a:r>
              <a:r>
                <a:rPr lang="en-US" altLang="zh-CN" sz="2400" dirty="0">
                  <a:solidFill>
                    <a:schemeClr val="bg1"/>
                  </a:solidFill>
                  <a:latin typeface="微软雅黑" panose="020B0503020204020204" charset="-122"/>
                  <a:ea typeface="微软雅黑" panose="020B0503020204020204" charset="-122"/>
                </a:rPr>
                <a:t>+</a:t>
              </a:r>
              <a:r>
                <a:rPr lang="zh-CN" altLang="en-US" sz="2400" dirty="0">
                  <a:solidFill>
                    <a:schemeClr val="bg1"/>
                  </a:solidFill>
                  <a:latin typeface="微软雅黑" panose="020B0503020204020204" charset="-122"/>
                  <a:ea typeface="微软雅黑" panose="020B0503020204020204" charset="-122"/>
                </a:rPr>
                <a:t>淘宝网店</a:t>
              </a:r>
              <a:r>
                <a:rPr lang="en-US" altLang="zh-CN" sz="2400" dirty="0">
                  <a:solidFill>
                    <a:schemeClr val="bg1"/>
                  </a:solidFill>
                  <a:latin typeface="微软雅黑" panose="020B0503020204020204" charset="-122"/>
                  <a:ea typeface="微软雅黑" panose="020B0503020204020204" charset="-122"/>
                </a:rPr>
                <a:t>  </a:t>
              </a:r>
              <a:r>
                <a:rPr lang="en-US" altLang="zh-CN" sz="2400" dirty="0">
                  <a:latin typeface="微软雅黑" panose="020B0503020204020204" charset="-122"/>
                  <a:ea typeface="微软雅黑" panose="020B0503020204020204" charset="-122"/>
                </a:rPr>
                <a:t> </a:t>
              </a:r>
              <a:r>
                <a:rPr lang="en-US" altLang="zh-CN" sz="2400" b="1" dirty="0">
                  <a:solidFill>
                    <a:schemeClr val="accent4"/>
                  </a:solidFill>
                  <a:effectLst>
                    <a:reflection blurRad="6350" stA="50000" endA="300" endPos="50000" dist="60007" dir="5400000" sy="-100000" algn="bl" rotWithShape="0"/>
                  </a:effectLst>
                  <a:latin typeface="微软雅黑" panose="020B0503020204020204" charset="-122"/>
                  <a:ea typeface="微软雅黑" panose="020B0503020204020204" charset="-122"/>
                </a:rPr>
                <a:t> </a:t>
              </a:r>
            </a:p>
          </p:txBody>
        </p:sp>
        <p:sp>
          <p:nvSpPr>
            <p:cNvPr id="4110" name="Text Box 26"/>
            <p:cNvSpPr txBox="1"/>
            <p:nvPr/>
          </p:nvSpPr>
          <p:spPr>
            <a:xfrm>
              <a:off x="5032" y="4926"/>
              <a:ext cx="8062" cy="710"/>
            </a:xfrm>
            <a:prstGeom prst="rect">
              <a:avLst/>
            </a:prstGeom>
            <a:noFill/>
            <a:ln w="9525">
              <a:noFill/>
            </a:ln>
            <a:effectLst>
              <a:outerShdw dist="17961" dir="2699999" algn="ctr" rotWithShape="0">
                <a:srgbClr val="000000">
                  <a:alpha val="50000"/>
                </a:srgbClr>
              </a:outerShdw>
            </a:effectLst>
          </p:spPr>
          <p:txBody>
            <a:bodyPr wrap="square">
              <a:spAutoFit/>
            </a:bodyPr>
            <a:lstStyle/>
            <a:p>
              <a:pPr marL="457200" lvl="0" indent="-457200" algn="l" eaLnBrk="1" hangingPunct="1">
                <a:spcBef>
                  <a:spcPct val="50000"/>
                </a:spcBef>
                <a:buClr>
                  <a:schemeClr val="tx1"/>
                </a:buClr>
              </a:pPr>
              <a:r>
                <a:rPr lang="en-US" altLang="zh-CN" sz="2400" dirty="0">
                  <a:solidFill>
                    <a:schemeClr val="bg1"/>
                  </a:solidFill>
                  <a:latin typeface="微软雅黑" panose="020B0503020204020204" charset="-122"/>
                  <a:ea typeface="微软雅黑" panose="020B0503020204020204" charset="-122"/>
                </a:rPr>
                <a:t>3. </a:t>
              </a:r>
              <a:r>
                <a:rPr lang="zh-CN" altLang="en-US" sz="2400" dirty="0">
                  <a:solidFill>
                    <a:schemeClr val="bg1"/>
                  </a:solidFill>
                  <a:latin typeface="微软雅黑" panose="020B0503020204020204" charset="-122"/>
                  <a:ea typeface="微软雅黑" panose="020B0503020204020204" charset="-122"/>
                </a:rPr>
                <a:t>宣传包装概念</a:t>
              </a:r>
              <a:r>
                <a:rPr lang="en-US" altLang="zh-CN" sz="2400" dirty="0">
                  <a:solidFill>
                    <a:schemeClr val="bg1"/>
                  </a:solidFill>
                  <a:latin typeface="微软雅黑" panose="020B0503020204020204" charset="-122"/>
                  <a:ea typeface="微软雅黑" panose="020B0503020204020204" charset="-122"/>
                </a:rPr>
                <a:t>+</a:t>
              </a:r>
              <a:r>
                <a:rPr lang="zh-CN" altLang="en-US" sz="2400" dirty="0">
                  <a:solidFill>
                    <a:schemeClr val="bg1"/>
                  </a:solidFill>
                  <a:latin typeface="微软雅黑" panose="020B0503020204020204" charset="-122"/>
                  <a:ea typeface="微软雅黑" panose="020B0503020204020204" charset="-122"/>
                </a:rPr>
                <a:t>广告宣传用语</a:t>
              </a:r>
              <a:r>
                <a:rPr lang="en-US" altLang="zh-CN" sz="2400" dirty="0">
                  <a:solidFill>
                    <a:schemeClr val="bg1"/>
                  </a:solidFill>
                  <a:latin typeface="Arial" panose="020B0604020202020204" pitchFamily="34" charset="0"/>
                  <a:ea typeface="宋体" panose="02010600030101010101" pitchFamily="2" charset="-122"/>
                </a:rPr>
                <a:t>   </a:t>
              </a:r>
            </a:p>
          </p:txBody>
        </p:sp>
        <p:sp>
          <p:nvSpPr>
            <p:cNvPr id="4111" name="Text Box 27"/>
            <p:cNvSpPr txBox="1"/>
            <p:nvPr/>
          </p:nvSpPr>
          <p:spPr>
            <a:xfrm>
              <a:off x="5032" y="6090"/>
              <a:ext cx="9740" cy="710"/>
            </a:xfrm>
            <a:prstGeom prst="rect">
              <a:avLst/>
            </a:prstGeom>
            <a:noFill/>
            <a:ln w="9525">
              <a:noFill/>
            </a:ln>
            <a:effectLst>
              <a:outerShdw dist="17961" dir="2699999" algn="ctr" rotWithShape="0">
                <a:srgbClr val="000000">
                  <a:alpha val="50000"/>
                </a:srgbClr>
              </a:outerShdw>
            </a:effectLst>
          </p:spPr>
          <p:txBody>
            <a:bodyPr wrap="square">
              <a:spAutoFit/>
            </a:bodyPr>
            <a:lstStyle/>
            <a:p>
              <a:pPr marL="457200" lvl="0" indent="-457200" algn="l" eaLnBrk="1" hangingPunct="1">
                <a:spcBef>
                  <a:spcPct val="50000"/>
                </a:spcBef>
                <a:buClr>
                  <a:schemeClr val="tx1"/>
                </a:buClr>
              </a:pPr>
              <a:r>
                <a:rPr lang="en-US" altLang="zh-CN" sz="2400" dirty="0">
                  <a:solidFill>
                    <a:schemeClr val="bg1"/>
                  </a:solidFill>
                  <a:latin typeface="微软雅黑" panose="020B0503020204020204" charset="-122"/>
                  <a:ea typeface="微软雅黑" panose="020B0503020204020204" charset="-122"/>
                </a:rPr>
                <a:t>4. </a:t>
              </a:r>
              <a:r>
                <a:rPr lang="zh-CN" altLang="en-US" sz="2400" dirty="0">
                  <a:solidFill>
                    <a:schemeClr val="bg1"/>
                  </a:solidFill>
                  <a:latin typeface="微软雅黑" panose="020B0503020204020204" charset="-122"/>
                  <a:ea typeface="微软雅黑" panose="020B0503020204020204" charset="-122"/>
                </a:rPr>
                <a:t>招商文告</a:t>
              </a:r>
              <a:r>
                <a:rPr lang="en-US" altLang="zh-CN" sz="2400" dirty="0">
                  <a:solidFill>
                    <a:schemeClr val="bg1"/>
                  </a:solidFill>
                  <a:latin typeface="微软雅黑" panose="020B0503020204020204" charset="-122"/>
                  <a:ea typeface="微软雅黑" panose="020B0503020204020204" charset="-122"/>
                </a:rPr>
                <a:t>+</a:t>
              </a:r>
              <a:r>
                <a:rPr lang="zh-CN" altLang="en-US" sz="2400" dirty="0">
                  <a:solidFill>
                    <a:schemeClr val="bg1"/>
                  </a:solidFill>
                  <a:latin typeface="微软雅黑" panose="020B0503020204020204" charset="-122"/>
                  <a:ea typeface="微软雅黑" panose="020B0503020204020204" charset="-122"/>
                </a:rPr>
                <a:t>项目结构图</a:t>
              </a:r>
              <a:r>
                <a:rPr lang="en-US" altLang="zh-CN" sz="2400" dirty="0">
                  <a:solidFill>
                    <a:schemeClr val="bg1"/>
                  </a:solidFill>
                  <a:latin typeface="微软雅黑" panose="020B0503020204020204" charset="-122"/>
                  <a:ea typeface="微软雅黑" panose="020B0503020204020204" charset="-122"/>
                </a:rPr>
                <a:t>+POP+3D</a:t>
              </a:r>
              <a:r>
                <a:rPr lang="zh-CN" altLang="en-US" sz="2400" dirty="0">
                  <a:solidFill>
                    <a:schemeClr val="bg1"/>
                  </a:solidFill>
                  <a:latin typeface="微软雅黑" panose="020B0503020204020204" charset="-122"/>
                  <a:ea typeface="微软雅黑" panose="020B0503020204020204" charset="-122"/>
                </a:rPr>
                <a:t>光盘</a:t>
              </a:r>
            </a:p>
          </p:txBody>
        </p:sp>
        <p:sp>
          <p:nvSpPr>
            <p:cNvPr id="4112" name="Text Box 28"/>
            <p:cNvSpPr txBox="1"/>
            <p:nvPr/>
          </p:nvSpPr>
          <p:spPr>
            <a:xfrm>
              <a:off x="5032" y="7199"/>
              <a:ext cx="7553" cy="710"/>
            </a:xfrm>
            <a:prstGeom prst="rect">
              <a:avLst/>
            </a:prstGeom>
            <a:noFill/>
            <a:ln w="9525">
              <a:noFill/>
            </a:ln>
            <a:effectLst>
              <a:outerShdw dist="17961" dir="2699999" algn="ctr" rotWithShape="0">
                <a:srgbClr val="000000">
                  <a:alpha val="50000"/>
                </a:srgbClr>
              </a:outerShdw>
            </a:effectLst>
          </p:spPr>
          <p:txBody>
            <a:bodyPr wrap="square">
              <a:spAutoFit/>
            </a:bodyPr>
            <a:lstStyle/>
            <a:p>
              <a:pPr marL="457200" lvl="0" indent="-457200" algn="l" eaLnBrk="1" hangingPunct="1">
                <a:spcBef>
                  <a:spcPct val="50000"/>
                </a:spcBef>
                <a:buClr>
                  <a:schemeClr val="tx1"/>
                </a:buClr>
              </a:pPr>
              <a:r>
                <a:rPr lang="en-US" altLang="zh-CN" sz="2400" dirty="0">
                  <a:solidFill>
                    <a:schemeClr val="bg1"/>
                  </a:solidFill>
                  <a:latin typeface="微软雅黑" panose="020B0503020204020204" charset="-122"/>
                  <a:ea typeface="微软雅黑" panose="020B0503020204020204" charset="-122"/>
                </a:rPr>
                <a:t>5. </a:t>
              </a:r>
              <a:r>
                <a:rPr lang="zh-CN" altLang="en-US" sz="2400" dirty="0">
                  <a:solidFill>
                    <a:schemeClr val="bg1"/>
                  </a:solidFill>
                  <a:latin typeface="微软雅黑" panose="020B0503020204020204" charset="-122"/>
                  <a:ea typeface="微软雅黑" panose="020B0503020204020204" charset="-122"/>
                </a:rPr>
                <a:t>项目主体</a:t>
              </a:r>
              <a:r>
                <a:rPr lang="en-US" altLang="zh-CN" sz="2400" dirty="0">
                  <a:solidFill>
                    <a:schemeClr val="bg1"/>
                  </a:solidFill>
                  <a:latin typeface="微软雅黑" panose="020B0503020204020204" charset="-122"/>
                  <a:ea typeface="微软雅黑" panose="020B0503020204020204" charset="-122"/>
                </a:rPr>
                <a:t>+</a:t>
              </a:r>
              <a:r>
                <a:rPr lang="zh-CN" altLang="en-US" sz="2400" dirty="0">
                  <a:solidFill>
                    <a:schemeClr val="bg1"/>
                  </a:solidFill>
                  <a:latin typeface="微软雅黑" panose="020B0503020204020204" charset="-122"/>
                  <a:ea typeface="微软雅黑" panose="020B0503020204020204" charset="-122"/>
                </a:rPr>
                <a:t>各分体剖面图</a:t>
              </a:r>
              <a:r>
                <a:rPr lang="en-US" altLang="zh-CN" sz="2400" dirty="0">
                  <a:solidFill>
                    <a:schemeClr val="bg1"/>
                  </a:solidFill>
                  <a:latin typeface="微软雅黑" panose="020B0503020204020204" charset="-122"/>
                  <a:ea typeface="微软雅黑" panose="020B0503020204020204" charset="-122"/>
                </a:rPr>
                <a:t> </a:t>
              </a:r>
              <a:r>
                <a:rPr lang="en-US" altLang="zh-CN" sz="2400" dirty="0">
                  <a:solidFill>
                    <a:schemeClr val="bg1"/>
                  </a:solidFill>
                  <a:latin typeface="Arial" panose="020B0604020202020204" pitchFamily="34" charset="0"/>
                  <a:ea typeface="宋体" panose="02010600030101010101" pitchFamily="2" charset="-122"/>
                </a:rPr>
                <a:t>   </a:t>
              </a:r>
            </a:p>
          </p:txBody>
        </p:sp>
        <p:sp>
          <p:nvSpPr>
            <p:cNvPr id="4113" name="AutoShape 29"/>
            <p:cNvSpPr/>
            <p:nvPr/>
          </p:nvSpPr>
          <p:spPr>
            <a:xfrm>
              <a:off x="3920" y="8312"/>
              <a:ext cx="10560" cy="935"/>
            </a:xfrm>
            <a:prstGeom prst="roundRect">
              <a:avLst>
                <a:gd name="adj" fmla="val 16667"/>
              </a:avLst>
            </a:prstGeom>
            <a:solidFill>
              <a:srgbClr val="0070C0"/>
            </a:solidFill>
            <a:ln w="28575" cap="flat" cmpd="sng">
              <a:solidFill>
                <a:srgbClr val="FCFCFC"/>
              </a:solidFill>
              <a:prstDash val="solid"/>
              <a:headEnd type="none" w="med" len="med"/>
              <a:tailEnd type="none" w="med" len="med"/>
            </a:ln>
            <a:effectLst>
              <a:innerShdw blurRad="63500" dist="50800" dir="10800000">
                <a:prstClr val="black">
                  <a:alpha val="50000"/>
                </a:prstClr>
              </a:innerShdw>
            </a:effectLst>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4114" name="Text Box 30"/>
            <p:cNvSpPr txBox="1"/>
            <p:nvPr/>
          </p:nvSpPr>
          <p:spPr>
            <a:xfrm>
              <a:off x="5090" y="8402"/>
              <a:ext cx="8919" cy="710"/>
            </a:xfrm>
            <a:prstGeom prst="rect">
              <a:avLst/>
            </a:prstGeom>
            <a:noFill/>
            <a:ln w="9525">
              <a:noFill/>
            </a:ln>
            <a:effectLst>
              <a:outerShdw dist="17961" dir="2699999" algn="ctr" rotWithShape="0">
                <a:srgbClr val="000000">
                  <a:alpha val="50000"/>
                </a:srgbClr>
              </a:outerShdw>
            </a:effectLst>
          </p:spPr>
          <p:txBody>
            <a:bodyPr wrap="square">
              <a:spAutoFit/>
            </a:bodyPr>
            <a:lstStyle/>
            <a:p>
              <a:pPr marL="457200" lvl="0" indent="-457200" algn="l" eaLnBrk="1" hangingPunct="1">
                <a:spcBef>
                  <a:spcPct val="50000"/>
                </a:spcBef>
                <a:buClr>
                  <a:schemeClr val="tx1"/>
                </a:buClr>
              </a:pPr>
              <a:r>
                <a:rPr lang="en-US" altLang="zh-CN" sz="2400" dirty="0">
                  <a:solidFill>
                    <a:schemeClr val="bg1"/>
                  </a:solidFill>
                  <a:latin typeface="微软雅黑" panose="020B0503020204020204" charset="-122"/>
                  <a:ea typeface="微软雅黑" panose="020B0503020204020204" charset="-122"/>
                </a:rPr>
                <a:t>6. </a:t>
              </a:r>
              <a:r>
                <a:rPr lang="zh-CN" altLang="en-US" sz="2400" dirty="0">
                  <a:solidFill>
                    <a:schemeClr val="bg1"/>
                  </a:solidFill>
                  <a:latin typeface="微软雅黑" panose="020B0503020204020204" charset="-122"/>
                  <a:ea typeface="微软雅黑" panose="020B0503020204020204" charset="-122"/>
                  <a:sym typeface="+mn-ea"/>
                </a:rPr>
                <a:t>租赁合同</a:t>
              </a:r>
              <a:r>
                <a:rPr lang="en-US" altLang="zh-CN" sz="2400" dirty="0">
                  <a:solidFill>
                    <a:schemeClr val="bg1"/>
                  </a:solidFill>
                  <a:latin typeface="微软雅黑" panose="020B0503020204020204" charset="-122"/>
                  <a:ea typeface="微软雅黑" panose="020B0503020204020204" charset="-122"/>
                  <a:sym typeface="+mn-ea"/>
                </a:rPr>
                <a:t>+</a:t>
              </a:r>
              <a:r>
                <a:rPr lang="zh-CN" altLang="en-US" sz="2400" dirty="0">
                  <a:solidFill>
                    <a:schemeClr val="bg1"/>
                  </a:solidFill>
                  <a:latin typeface="微软雅黑" panose="020B0503020204020204" charset="-122"/>
                  <a:ea typeface="微软雅黑" panose="020B0503020204020204" charset="-122"/>
                  <a:sym typeface="+mn-ea"/>
                </a:rPr>
                <a:t>预租协议</a:t>
              </a:r>
              <a:r>
                <a:rPr lang="en-US" altLang="zh-CN" sz="2400" dirty="0">
                  <a:solidFill>
                    <a:schemeClr val="bg1"/>
                  </a:solidFill>
                  <a:latin typeface="微软雅黑" panose="020B0503020204020204" charset="-122"/>
                  <a:ea typeface="微软雅黑" panose="020B0503020204020204" charset="-122"/>
                  <a:sym typeface="+mn-ea"/>
                </a:rPr>
                <a:t>+</a:t>
              </a:r>
              <a:r>
                <a:rPr lang="zh-CN" altLang="en-US" sz="2400" dirty="0">
                  <a:solidFill>
                    <a:schemeClr val="bg1"/>
                  </a:solidFill>
                  <a:latin typeface="微软雅黑" panose="020B0503020204020204" charset="-122"/>
                  <a:ea typeface="微软雅黑" panose="020B0503020204020204" charset="-122"/>
                  <a:sym typeface="+mn-ea"/>
                </a:rPr>
                <a:t>商户管理手册</a:t>
              </a:r>
              <a:r>
                <a:rPr lang="en-US" altLang="zh-CN" sz="2400" dirty="0">
                  <a:solidFill>
                    <a:schemeClr val="bg1"/>
                  </a:solidFill>
                  <a:latin typeface="微软雅黑" panose="020B0503020204020204" charset="-122"/>
                  <a:ea typeface="微软雅黑" panose="020B0503020204020204" charset="-122"/>
                  <a:sym typeface="+mn-ea"/>
                </a:rPr>
                <a:t> </a:t>
              </a:r>
            </a:p>
          </p:txBody>
        </p:sp>
        <p:grpSp>
          <p:nvGrpSpPr>
            <p:cNvPr id="4115" name="Group 31"/>
            <p:cNvGrpSpPr/>
            <p:nvPr/>
          </p:nvGrpSpPr>
          <p:grpSpPr>
            <a:xfrm>
              <a:off x="13880" y="7687"/>
              <a:ext cx="295" cy="948"/>
              <a:chOff x="0" y="0"/>
              <a:chExt cx="130" cy="418"/>
            </a:xfrm>
          </p:grpSpPr>
          <p:sp>
            <p:nvSpPr>
              <p:cNvPr id="4120" name="Oval 32"/>
              <p:cNvSpPr/>
              <p:nvPr/>
            </p:nvSpPr>
            <p:spPr>
              <a:xfrm>
                <a:off x="0" y="0"/>
                <a:ext cx="126" cy="120"/>
              </a:xfrm>
              <a:prstGeom prst="ellipse">
                <a:avLst/>
              </a:prstGeom>
              <a:solidFill>
                <a:schemeClr val="bg1"/>
              </a:solidFill>
              <a:ln w="38100" cap="flat" cmpd="sng">
                <a:solidFill>
                  <a:schemeClr val="bg2"/>
                </a:solidFill>
                <a:prstDash val="solid"/>
                <a:headEnd type="none" w="med" len="med"/>
                <a:tailEnd type="none" w="med" len="med"/>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4121" name="Oval 33"/>
              <p:cNvSpPr/>
              <p:nvPr/>
            </p:nvSpPr>
            <p:spPr>
              <a:xfrm>
                <a:off x="4" y="298"/>
                <a:ext cx="126" cy="120"/>
              </a:xfrm>
              <a:prstGeom prst="ellipse">
                <a:avLst/>
              </a:prstGeom>
              <a:solidFill>
                <a:schemeClr val="bg1"/>
              </a:solidFill>
              <a:ln w="38100" cap="flat" cmpd="sng">
                <a:solidFill>
                  <a:schemeClr val="bg2"/>
                </a:solidFill>
                <a:prstDash val="solid"/>
                <a:headEnd type="none" w="med" len="med"/>
                <a:tailEnd type="none" w="med" len="med"/>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4122" name="AutoShape 34"/>
              <p:cNvSpPr/>
              <p:nvPr/>
            </p:nvSpPr>
            <p:spPr>
              <a:xfrm>
                <a:off x="36" y="72"/>
                <a:ext cx="62" cy="300"/>
              </a:xfrm>
              <a:prstGeom prst="roundRect">
                <a:avLst>
                  <a:gd name="adj" fmla="val 50000"/>
                </a:avLst>
              </a:prstGeom>
              <a:gradFill rotWithShape="1">
                <a:gsLst>
                  <a:gs pos="0">
                    <a:srgbClr val="B2B2B2"/>
                  </a:gs>
                  <a:gs pos="50000">
                    <a:srgbClr val="EAEAEA"/>
                  </a:gs>
                  <a:gs pos="100000">
                    <a:srgbClr val="B2B2B2"/>
                  </a:gs>
                </a:gsLst>
                <a:lin ang="5400000" scaled="1"/>
                <a:tileRect/>
              </a:gra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nvGrpSpPr>
            <p:cNvPr id="4116" name="Group 35"/>
            <p:cNvGrpSpPr/>
            <p:nvPr/>
          </p:nvGrpSpPr>
          <p:grpSpPr>
            <a:xfrm>
              <a:off x="4160" y="7682"/>
              <a:ext cx="295" cy="948"/>
              <a:chOff x="0" y="0"/>
              <a:chExt cx="130" cy="418"/>
            </a:xfrm>
          </p:grpSpPr>
          <p:sp>
            <p:nvSpPr>
              <p:cNvPr id="4117" name="Oval 36"/>
              <p:cNvSpPr/>
              <p:nvPr/>
            </p:nvSpPr>
            <p:spPr>
              <a:xfrm>
                <a:off x="0" y="0"/>
                <a:ext cx="126" cy="120"/>
              </a:xfrm>
              <a:prstGeom prst="ellipse">
                <a:avLst/>
              </a:prstGeom>
              <a:solidFill>
                <a:schemeClr val="bg1"/>
              </a:solidFill>
              <a:ln w="38100" cap="flat" cmpd="sng">
                <a:solidFill>
                  <a:schemeClr val="bg2"/>
                </a:solidFill>
                <a:prstDash val="solid"/>
                <a:headEnd type="none" w="med" len="med"/>
                <a:tailEnd type="none" w="med" len="med"/>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4118" name="Oval 37"/>
              <p:cNvSpPr/>
              <p:nvPr/>
            </p:nvSpPr>
            <p:spPr>
              <a:xfrm>
                <a:off x="4" y="298"/>
                <a:ext cx="126" cy="120"/>
              </a:xfrm>
              <a:prstGeom prst="ellipse">
                <a:avLst/>
              </a:prstGeom>
              <a:solidFill>
                <a:schemeClr val="bg1"/>
              </a:solidFill>
              <a:ln w="38100" cap="flat" cmpd="sng">
                <a:solidFill>
                  <a:schemeClr val="bg2"/>
                </a:solidFill>
                <a:prstDash val="solid"/>
                <a:headEnd type="none" w="med" len="med"/>
                <a:tailEnd type="none" w="med" len="med"/>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4119" name="AutoShape 38"/>
              <p:cNvSpPr/>
              <p:nvPr/>
            </p:nvSpPr>
            <p:spPr>
              <a:xfrm>
                <a:off x="36" y="72"/>
                <a:ext cx="62" cy="300"/>
              </a:xfrm>
              <a:prstGeom prst="roundRect">
                <a:avLst>
                  <a:gd name="adj" fmla="val 50000"/>
                </a:avLst>
              </a:prstGeom>
              <a:gradFill rotWithShape="1">
                <a:gsLst>
                  <a:gs pos="0">
                    <a:srgbClr val="B2B2B2"/>
                  </a:gs>
                  <a:gs pos="50000">
                    <a:srgbClr val="FFFFFF"/>
                  </a:gs>
                  <a:gs pos="100000">
                    <a:srgbClr val="B2B2B2"/>
                  </a:gs>
                </a:gsLst>
                <a:lin ang="5400000" scaled="1"/>
                <a:tileRect/>
              </a:gra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sp>
        <p:nvSpPr>
          <p:cNvPr id="3" name="文本框 2"/>
          <p:cNvSpPr txBox="1"/>
          <p:nvPr/>
        </p:nvSpPr>
        <p:spPr>
          <a:xfrm>
            <a:off x="1492250" y="5996940"/>
            <a:ext cx="9207500" cy="579120"/>
          </a:xfrm>
          <a:prstGeom prst="rect">
            <a:avLst/>
          </a:prstGeom>
          <a:noFill/>
        </p:spPr>
        <p:txBody>
          <a:bodyPr wrap="square" rtlCol="0">
            <a:spAutoFit/>
          </a:bodyPr>
          <a:lstStyle/>
          <a:p>
            <a:r>
              <a:rPr lang="zh-CN" altLang="en-US" sz="2800">
                <a:solidFill>
                  <a:schemeClr val="accent1">
                    <a:lumMod val="50000"/>
                  </a:schemeClr>
                </a:solidFill>
                <a:effectLst>
                  <a:innerShdw blurRad="63500" dist="50800" dir="13500000">
                    <a:srgbClr val="000000">
                      <a:alpha val="50000"/>
                    </a:srgbClr>
                  </a:innerShdw>
                </a:effectLst>
                <a:latin typeface="+mj-ea"/>
              </a:rPr>
              <a:t>根据招商类别制定招商倒计时并于</a:t>
            </a:r>
            <a:r>
              <a:rPr lang="en-US" altLang="zh-CN" sz="3200">
                <a:solidFill>
                  <a:srgbClr val="025C9E"/>
                </a:solidFill>
                <a:effectLst>
                  <a:innerShdw blurRad="63500" dist="50800" dir="13500000">
                    <a:srgbClr val="000000">
                      <a:alpha val="50000"/>
                    </a:srgbClr>
                  </a:innerShdw>
                </a:effectLst>
                <a:latin typeface="+mj-ea"/>
              </a:rPr>
              <a:t>2017</a:t>
            </a:r>
            <a:r>
              <a:rPr lang="zh-CN" altLang="en-US" sz="2800">
                <a:solidFill>
                  <a:schemeClr val="accent1">
                    <a:lumMod val="50000"/>
                  </a:schemeClr>
                </a:solidFill>
                <a:effectLst>
                  <a:innerShdw blurRad="63500" dist="50800" dir="13500000">
                    <a:srgbClr val="000000">
                      <a:alpha val="50000"/>
                    </a:srgbClr>
                  </a:innerShdw>
                </a:effectLst>
                <a:latin typeface="+mj-ea"/>
              </a:rPr>
              <a:t>年</a:t>
            </a:r>
            <a:r>
              <a:rPr lang="en-US" altLang="zh-CN" sz="3200">
                <a:solidFill>
                  <a:srgbClr val="025C9E"/>
                </a:solidFill>
                <a:effectLst>
                  <a:innerShdw blurRad="63500" dist="50800" dir="13500000">
                    <a:srgbClr val="000000">
                      <a:alpha val="50000"/>
                    </a:srgbClr>
                  </a:innerShdw>
                </a:effectLst>
                <a:latin typeface="+mj-ea"/>
              </a:rPr>
              <a:t>3</a:t>
            </a:r>
            <a:r>
              <a:rPr lang="zh-CN" altLang="en-US" sz="2800">
                <a:solidFill>
                  <a:schemeClr val="accent1">
                    <a:lumMod val="50000"/>
                  </a:schemeClr>
                </a:solidFill>
                <a:effectLst>
                  <a:innerShdw blurRad="63500" dist="50800" dir="13500000">
                    <a:srgbClr val="000000">
                      <a:alpha val="50000"/>
                    </a:srgbClr>
                  </a:innerShdw>
                </a:effectLst>
                <a:latin typeface="+mj-ea"/>
              </a:rPr>
              <a:t>月完成并开业</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378966" y="163389"/>
            <a:ext cx="7004858" cy="855752"/>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75000"/>
                  </a:schemeClr>
                </a:solidFill>
                <a:effectLst/>
                <a:latin typeface="+mn-lt"/>
                <a:ea typeface="+mj-ea"/>
                <a:cs typeface="+mj-cs"/>
              </a:defRPr>
            </a:lvl1pPr>
          </a:lstStyle>
          <a:p>
            <a:r>
              <a:rPr lang="en-US" altLang="zh-CN" sz="4000" dirty="0">
                <a:solidFill>
                  <a:srgbClr val="3AB050"/>
                </a:solidFill>
                <a:effectLst>
                  <a:innerShdw blurRad="63500" dist="50800" dir="13500000">
                    <a:srgbClr val="000000">
                      <a:alpha val="50000"/>
                    </a:srgbClr>
                  </a:innerShdw>
                </a:effectLst>
                <a:latin typeface="+mj-lt"/>
              </a:rPr>
              <a:t>7 </a:t>
            </a:r>
            <a:r>
              <a:rPr lang="zh-CN" altLang="en-US" sz="4000" dirty="0">
                <a:solidFill>
                  <a:srgbClr val="3AB050"/>
                </a:solidFill>
                <a:effectLst>
                  <a:innerShdw blurRad="63500" dist="50800" dir="13500000">
                    <a:srgbClr val="000000">
                      <a:alpha val="50000"/>
                    </a:srgbClr>
                  </a:innerShdw>
                </a:effectLst>
                <a:latin typeface="+mj-lt"/>
              </a:rPr>
              <a:t>店面展示</a:t>
            </a:r>
          </a:p>
        </p:txBody>
      </p:sp>
      <p:pic>
        <p:nvPicPr>
          <p:cNvPr id="1026" name="Picture 2" descr="C:\Users\lenovo\Desktop\展馆照片\IMG_3132.JPG"/>
          <p:cNvPicPr>
            <a:picLocks noChangeAspect="1" noChangeArrowheads="1"/>
          </p:cNvPicPr>
          <p:nvPr/>
        </p:nvPicPr>
        <p:blipFill>
          <a:blip r:embed="rId5" cstate="print"/>
          <a:srcRect/>
          <a:stretch>
            <a:fillRect/>
          </a:stretch>
        </p:blipFill>
        <p:spPr bwMode="auto">
          <a:xfrm>
            <a:off x="-3170238" y="-3519488"/>
            <a:ext cx="18532476" cy="13898563"/>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378966" y="163389"/>
            <a:ext cx="7004858" cy="855752"/>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75000"/>
                  </a:schemeClr>
                </a:solidFill>
                <a:effectLst/>
                <a:latin typeface="+mn-lt"/>
                <a:ea typeface="+mj-ea"/>
                <a:cs typeface="+mj-cs"/>
              </a:defRPr>
            </a:lvl1pPr>
          </a:lstStyle>
          <a:p>
            <a:r>
              <a:rPr lang="en-US" altLang="zh-CN" sz="4000" dirty="0">
                <a:solidFill>
                  <a:srgbClr val="3AB050"/>
                </a:solidFill>
                <a:effectLst>
                  <a:innerShdw blurRad="63500" dist="50800" dir="13500000">
                    <a:srgbClr val="000000">
                      <a:alpha val="50000"/>
                    </a:srgbClr>
                  </a:innerShdw>
                </a:effectLst>
                <a:latin typeface="+mj-lt"/>
              </a:rPr>
              <a:t>8 </a:t>
            </a:r>
            <a:r>
              <a:rPr lang="zh-CN" altLang="en-US" sz="4000" dirty="0">
                <a:solidFill>
                  <a:srgbClr val="3AB050"/>
                </a:solidFill>
                <a:effectLst>
                  <a:innerShdw blurRad="63500" dist="50800" dir="13500000">
                    <a:srgbClr val="000000">
                      <a:alpha val="50000"/>
                    </a:srgbClr>
                  </a:innerShdw>
                </a:effectLst>
                <a:latin typeface="+mj-lt"/>
              </a:rPr>
              <a:t>联系方式</a:t>
            </a:r>
          </a:p>
        </p:txBody>
      </p:sp>
      <p:sp>
        <p:nvSpPr>
          <p:cNvPr id="3" name="文本框 2"/>
          <p:cNvSpPr txBox="1"/>
          <p:nvPr/>
        </p:nvSpPr>
        <p:spPr>
          <a:xfrm>
            <a:off x="2971800" y="1652905"/>
            <a:ext cx="6477000" cy="4216539"/>
          </a:xfrm>
          <a:prstGeom prst="rect">
            <a:avLst/>
          </a:prstGeom>
          <a:noFill/>
        </p:spPr>
        <p:txBody>
          <a:bodyPr wrap="square" rtlCol="0">
            <a:spAutoFit/>
          </a:bodyPr>
          <a:lstStyle/>
          <a:p>
            <a:r>
              <a:rPr lang="en-US" altLang="zh-CN" sz="3200" b="1" dirty="0" smtClean="0">
                <a:solidFill>
                  <a:srgbClr val="2C873D"/>
                </a:solidFill>
                <a:effectLst>
                  <a:reflection blurRad="6350" stA="53000" endA="300" endPos="35500" dir="5400000" sy="-90000" algn="bl" rotWithShape="0"/>
                </a:effectLst>
                <a:latin typeface="微软雅黑" panose="020B0503020204020204" charset="-122"/>
                <a:ea typeface="微软雅黑" panose="020B0503020204020204" charset="-122"/>
                <a:sym typeface="+mn-ea"/>
              </a:rPr>
              <a:t> </a:t>
            </a:r>
            <a:r>
              <a:rPr lang="zh-CN" altLang="en-US" sz="3200" b="1" dirty="0" smtClean="0">
                <a:solidFill>
                  <a:srgbClr val="2C873D"/>
                </a:solidFill>
                <a:effectLst>
                  <a:reflection blurRad="6350" stA="53000" endA="300" endPos="35500" dir="5400000" sy="-90000" algn="bl" rotWithShape="0"/>
                </a:effectLst>
                <a:latin typeface="微软雅黑" panose="020B0503020204020204" charset="-122"/>
                <a:ea typeface="微软雅黑" panose="020B0503020204020204" charset="-122"/>
                <a:sym typeface="+mn-ea"/>
              </a:rPr>
              <a:t>联 </a:t>
            </a:r>
            <a:r>
              <a:rPr lang="zh-CN" altLang="en-US" sz="3200" b="1" dirty="0">
                <a:solidFill>
                  <a:srgbClr val="2C873D"/>
                </a:solidFill>
                <a:effectLst>
                  <a:reflection blurRad="6350" stA="53000" endA="300" endPos="35500" dir="5400000" sy="-90000" algn="bl" rotWithShape="0"/>
                </a:effectLst>
                <a:latin typeface="微软雅黑" panose="020B0503020204020204" charset="-122"/>
                <a:ea typeface="微软雅黑" panose="020B0503020204020204" charset="-122"/>
                <a:sym typeface="+mn-ea"/>
              </a:rPr>
              <a:t>系 人：  吕 砚</a:t>
            </a:r>
          </a:p>
          <a:p>
            <a:endParaRPr lang="zh-CN" altLang="en-US" sz="3200" b="1" dirty="0">
              <a:solidFill>
                <a:srgbClr val="2C873D"/>
              </a:solidFill>
              <a:effectLst>
                <a:reflection blurRad="6350" stA="53000" endA="300" endPos="35500" dir="5400000" sy="-90000" algn="bl" rotWithShape="0"/>
              </a:effectLst>
              <a:latin typeface="微软雅黑" panose="020B0503020204020204" charset="-122"/>
              <a:ea typeface="微软雅黑" panose="020B0503020204020204" charset="-122"/>
              <a:sym typeface="+mn-ea"/>
            </a:endParaRPr>
          </a:p>
          <a:p>
            <a:r>
              <a:rPr lang="zh-CN" altLang="en-US" sz="3200" b="1" dirty="0" smtClean="0">
                <a:solidFill>
                  <a:srgbClr val="2C873D"/>
                </a:solidFill>
                <a:effectLst>
                  <a:reflection blurRad="6350" stA="53000" endA="300" endPos="35500" dir="5400000" sy="-90000" algn="bl" rotWithShape="0"/>
                </a:effectLst>
                <a:latin typeface="微软雅黑" panose="020B0503020204020204" charset="-122"/>
                <a:ea typeface="微软雅黑" panose="020B0503020204020204" charset="-122"/>
              </a:rPr>
              <a:t> 单位</a:t>
            </a:r>
            <a:r>
              <a:rPr lang="zh-CN" altLang="en-US" sz="3200" b="1" dirty="0">
                <a:solidFill>
                  <a:srgbClr val="2C873D"/>
                </a:solidFill>
                <a:effectLst>
                  <a:reflection blurRad="6350" stA="53000" endA="300" endPos="35500" dir="5400000" sy="-90000" algn="bl" rotWithShape="0"/>
                </a:effectLst>
                <a:latin typeface="微软雅黑" panose="020B0503020204020204" charset="-122"/>
                <a:ea typeface="微软雅黑" panose="020B0503020204020204" charset="-122"/>
              </a:rPr>
              <a:t>电话： </a:t>
            </a:r>
            <a:r>
              <a:rPr lang="en-US" altLang="zh-CN" sz="3600" b="1" dirty="0">
                <a:solidFill>
                  <a:srgbClr val="2C873D"/>
                </a:solidFill>
                <a:effectLst>
                  <a:reflection blurRad="6350" stA="53000" endA="300" endPos="35500" dir="5400000" sy="-90000" algn="bl" rotWithShape="0"/>
                </a:effectLst>
                <a:latin typeface="微软雅黑" panose="020B0503020204020204" charset="-122"/>
                <a:ea typeface="微软雅黑" panose="020B0503020204020204" charset="-122"/>
              </a:rPr>
              <a:t>2517772</a:t>
            </a:r>
          </a:p>
          <a:p>
            <a:endParaRPr lang="en-US" altLang="zh-CN" sz="3200" b="1" dirty="0">
              <a:solidFill>
                <a:srgbClr val="2C873D"/>
              </a:solidFill>
              <a:effectLst>
                <a:reflection blurRad="6350" stA="53000" endA="300" endPos="35500" dir="5400000" sy="-90000" algn="bl" rotWithShape="0"/>
              </a:effectLst>
              <a:latin typeface="微软雅黑" panose="020B0503020204020204" charset="-122"/>
              <a:ea typeface="微软雅黑" panose="020B0503020204020204" charset="-122"/>
            </a:endParaRPr>
          </a:p>
          <a:p>
            <a:r>
              <a:rPr lang="zh-CN" altLang="en-US" sz="3200" b="1" dirty="0">
                <a:solidFill>
                  <a:srgbClr val="2C873D"/>
                </a:solidFill>
                <a:effectLst>
                  <a:reflection blurRad="6350" stA="53000" endA="300" endPos="35500" dir="5400000" sy="-90000" algn="bl" rotWithShape="0"/>
                </a:effectLst>
                <a:latin typeface="微软雅黑" panose="020B0503020204020204" charset="-122"/>
                <a:ea typeface="微软雅黑" panose="020B0503020204020204" charset="-122"/>
              </a:rPr>
              <a:t> </a:t>
            </a:r>
            <a:r>
              <a:rPr lang="zh-CN" altLang="en-US" sz="3200" b="1" dirty="0" smtClean="0">
                <a:solidFill>
                  <a:srgbClr val="2C873D"/>
                </a:solidFill>
                <a:effectLst>
                  <a:reflection blurRad="6350" stA="53000" endA="300" endPos="35500" dir="5400000" sy="-90000" algn="bl" rotWithShape="0"/>
                </a:effectLst>
                <a:latin typeface="微软雅黑" panose="020B0503020204020204" charset="-122"/>
                <a:ea typeface="微软雅黑" panose="020B0503020204020204" charset="-122"/>
              </a:rPr>
              <a:t>手 机</a:t>
            </a:r>
            <a:r>
              <a:rPr lang="zh-CN" altLang="en-US" sz="3200" b="1" dirty="0">
                <a:solidFill>
                  <a:srgbClr val="2C873D"/>
                </a:solidFill>
                <a:effectLst>
                  <a:reflection blurRad="6350" stA="53000" endA="300" endPos="35500" dir="5400000" sy="-90000" algn="bl" rotWithShape="0"/>
                </a:effectLst>
                <a:latin typeface="微软雅黑" panose="020B0503020204020204" charset="-122"/>
                <a:ea typeface="微软雅黑" panose="020B0503020204020204" charset="-122"/>
              </a:rPr>
              <a:t>： </a:t>
            </a:r>
            <a:r>
              <a:rPr lang="en-US" altLang="zh-CN" sz="3600" b="1" dirty="0" smtClean="0">
                <a:solidFill>
                  <a:srgbClr val="2C873D"/>
                </a:solidFill>
                <a:effectLst>
                  <a:reflection blurRad="6350" stA="53000" endA="300" endPos="35500" dir="5400000" sy="-90000" algn="bl" rotWithShape="0"/>
                </a:effectLst>
                <a:latin typeface="微软雅黑" panose="020B0503020204020204" charset="-122"/>
                <a:ea typeface="微软雅黑" panose="020B0503020204020204" charset="-122"/>
              </a:rPr>
              <a:t>13904439853</a:t>
            </a:r>
            <a:endParaRPr lang="en-US" altLang="zh-CN" sz="3600" b="1" dirty="0">
              <a:solidFill>
                <a:srgbClr val="2C873D"/>
              </a:solidFill>
              <a:effectLst>
                <a:reflection blurRad="6350" stA="53000" endA="300" endPos="35500" dir="5400000" sy="-90000" algn="bl" rotWithShape="0"/>
              </a:effectLst>
              <a:latin typeface="微软雅黑" panose="020B0503020204020204" charset="-122"/>
              <a:ea typeface="微软雅黑" panose="020B0503020204020204" charset="-122"/>
            </a:endParaRPr>
          </a:p>
          <a:p>
            <a:endParaRPr lang="en-US" altLang="zh-CN" sz="3600" b="1" dirty="0">
              <a:solidFill>
                <a:srgbClr val="2C873D"/>
              </a:solidFill>
              <a:effectLst>
                <a:reflection blurRad="6350" stA="53000" endA="300" endPos="35500" dir="5400000" sy="-90000" algn="bl" rotWithShape="0"/>
              </a:effectLst>
              <a:latin typeface="微软雅黑" panose="020B0503020204020204" charset="-122"/>
              <a:ea typeface="微软雅黑" panose="020B0503020204020204" charset="-122"/>
            </a:endParaRPr>
          </a:p>
          <a:p>
            <a:r>
              <a:rPr lang="zh-CN" altLang="en-US" sz="3200" b="1" smtClean="0">
                <a:solidFill>
                  <a:srgbClr val="2C873D"/>
                </a:solidFill>
                <a:effectLst>
                  <a:reflection blurRad="6350" stA="53000" endA="300" endPos="35500" dir="5400000" sy="-90000" algn="bl" rotWithShape="0"/>
                </a:effectLst>
                <a:latin typeface="微软雅黑" panose="020B0503020204020204" charset="-122"/>
                <a:ea typeface="微软雅黑" panose="020B0503020204020204" charset="-122"/>
              </a:rPr>
              <a:t> 地 </a:t>
            </a:r>
            <a:r>
              <a:rPr lang="zh-CN" altLang="en-US" sz="3200" b="1" dirty="0" smtClean="0">
                <a:solidFill>
                  <a:srgbClr val="2C873D"/>
                </a:solidFill>
                <a:effectLst>
                  <a:reflection blurRad="6350" stA="53000" endA="300" endPos="35500" dir="5400000" sy="-90000" algn="bl" rotWithShape="0"/>
                </a:effectLst>
                <a:latin typeface="微软雅黑" panose="020B0503020204020204" charset="-122"/>
                <a:ea typeface="微软雅黑" panose="020B0503020204020204" charset="-122"/>
              </a:rPr>
              <a:t>址：延吉市局子街大兴路</a:t>
            </a:r>
            <a:r>
              <a:rPr lang="en-US" altLang="zh-CN" sz="3200" b="1" dirty="0" smtClean="0">
                <a:solidFill>
                  <a:srgbClr val="2C873D"/>
                </a:solidFill>
                <a:effectLst>
                  <a:reflection blurRad="6350" stA="53000" endA="300" endPos="35500" dir="5400000" sy="-90000" algn="bl" rotWithShape="0"/>
                </a:effectLst>
                <a:latin typeface="微软雅黑" panose="020B0503020204020204" charset="-122"/>
                <a:ea typeface="微软雅黑" panose="020B0503020204020204" charset="-122"/>
              </a:rPr>
              <a:t>231</a:t>
            </a:r>
            <a:r>
              <a:rPr lang="zh-CN" altLang="en-US" sz="3200" b="1" dirty="0" smtClean="0">
                <a:solidFill>
                  <a:srgbClr val="2C873D"/>
                </a:solidFill>
                <a:effectLst>
                  <a:reflection blurRad="6350" stA="53000" endA="300" endPos="35500" dir="5400000" sy="-90000" algn="bl" rotWithShape="0"/>
                </a:effectLst>
                <a:latin typeface="微软雅黑" panose="020B0503020204020204" charset="-122"/>
                <a:ea typeface="微软雅黑" panose="020B0503020204020204" charset="-122"/>
              </a:rPr>
              <a:t>号 </a:t>
            </a:r>
            <a:endParaRPr lang="zh-CN" altLang="en-US" sz="3200" b="1" dirty="0">
              <a:solidFill>
                <a:srgbClr val="2C873D"/>
              </a:solidFill>
              <a:effectLst>
                <a:reflection blurRad="6350" stA="53000" endA="300" endPos="35500" dir="5400000" sy="-90000" algn="bl" rotWithShape="0"/>
              </a:effectLst>
              <a:latin typeface="微软雅黑" panose="020B0503020204020204" charset="-122"/>
              <a:ea typeface="微软雅黑" panose="020B0503020204020204" charset="-122"/>
            </a:endParaRPr>
          </a:p>
          <a:p>
            <a:endParaRPr lang="zh-CN" altLang="en-US" sz="3200" b="1" dirty="0">
              <a:solidFill>
                <a:srgbClr val="2C873D"/>
              </a:solidFill>
              <a:effectLst>
                <a:reflection blurRad="6350" stA="53000" endA="300" endPos="35500" dir="5400000" sy="-90000" algn="bl" rotWithShape="0"/>
              </a:effectLst>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2643505" y="2468880"/>
            <a:ext cx="6878955" cy="1450975"/>
          </a:xfrm>
        </p:spPr>
        <p:txBody>
          <a:bodyPr>
            <a:normAutofit/>
          </a:bodyPr>
          <a:lstStyle/>
          <a:p>
            <a:r>
              <a:rPr lang="en-US" altLang="zh-CN" smtClean="0">
                <a:solidFill>
                  <a:srgbClr val="3AB050"/>
                </a:solidFill>
              </a:rPr>
              <a:t>THANKS</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760730" y="363220"/>
            <a:ext cx="2077720" cy="691515"/>
          </a:xfrm>
        </p:spPr>
        <p:txBody>
          <a:bodyPr>
            <a:scene3d>
              <a:camera prst="orthographicFront"/>
              <a:lightRig rig="threePt" dir="t"/>
            </a:scene3d>
          </a:bodyPr>
          <a:lstStyle/>
          <a:p>
            <a:r>
              <a:rPr lang="en-US" altLang="zh-CN" sz="4000">
                <a:solidFill>
                  <a:srgbClr val="83B40D"/>
                </a:solidFill>
                <a:effectLst>
                  <a:outerShdw blurRad="38100" dist="25400" dir="5400000" algn="ctr" rotWithShape="0">
                    <a:srgbClr val="6E747A">
                      <a:alpha val="43000"/>
                    </a:srgbClr>
                  </a:outerShdw>
                </a:effectLst>
              </a:rPr>
              <a:t> </a:t>
            </a:r>
            <a:r>
              <a:rPr lang="zh-CN" altLang="en-US" sz="4000">
                <a:solidFill>
                  <a:srgbClr val="30A514"/>
                </a:solidFill>
                <a:effectLst>
                  <a:innerShdw blurRad="63500" dist="50800" dir="13500000">
                    <a:srgbClr val="000000">
                      <a:alpha val="50000"/>
                    </a:srgbClr>
                  </a:innerShdw>
                </a:effectLst>
              </a:rPr>
              <a:t>前 言</a:t>
            </a:r>
          </a:p>
        </p:txBody>
      </p:sp>
      <p:sp>
        <p:nvSpPr>
          <p:cNvPr id="7" name="文本占位符 6"/>
          <p:cNvSpPr>
            <a:spLocks noGrp="1"/>
          </p:cNvSpPr>
          <p:nvPr>
            <p:ph type="body" sz="half" idx="2"/>
            <p:custDataLst>
              <p:tags r:id="rId3"/>
            </p:custDataLst>
          </p:nvPr>
        </p:nvSpPr>
        <p:spPr>
          <a:xfrm>
            <a:off x="760730" y="1759585"/>
            <a:ext cx="4322445" cy="4575175"/>
          </a:xfrm>
        </p:spPr>
        <p:txBody>
          <a:bodyPr>
            <a:normAutofit fontScale="97500"/>
          </a:bodyPr>
          <a:lstStyle/>
          <a:p>
            <a:pPr fontAlgn="auto">
              <a:lnSpc>
                <a:spcPts val="2680"/>
              </a:lnSpc>
            </a:pPr>
            <a:r>
              <a:rPr lang="en-US" altLang="zh-CN">
                <a:solidFill>
                  <a:schemeClr val="accent4"/>
                </a:solidFill>
              </a:rPr>
              <a:t>     </a:t>
            </a:r>
            <a:r>
              <a:rPr lang="en-US" altLang="zh-CN">
                <a:solidFill>
                  <a:srgbClr val="30A514"/>
                </a:solidFill>
              </a:rPr>
              <a:t> </a:t>
            </a:r>
            <a:r>
              <a:rPr lang="en-US" altLang="zh-CN" sz="2400">
                <a:solidFill>
                  <a:srgbClr val="30A514"/>
                </a:solidFill>
                <a:effectLst>
                  <a:innerShdw blurRad="63500" dist="50800" dir="13500000">
                    <a:srgbClr val="000000">
                      <a:alpha val="50000"/>
                    </a:srgbClr>
                  </a:innerShdw>
                </a:effectLst>
                <a:latin typeface="宋体" panose="02010600030101010101" pitchFamily="2" charset="-122"/>
                <a:ea typeface="宋体" panose="02010600030101010101" pitchFamily="2" charset="-122"/>
              </a:rPr>
              <a:t> </a:t>
            </a:r>
            <a:r>
              <a:rPr lang="zh-CN" altLang="en-US" sz="2400">
                <a:solidFill>
                  <a:srgbClr val="30A514"/>
                </a:solidFill>
                <a:effectLst>
                  <a:innerShdw blurRad="63500" dist="50800" dir="13500000">
                    <a:srgbClr val="000000">
                      <a:alpha val="50000"/>
                    </a:srgbClr>
                  </a:innerShdw>
                </a:effectLst>
                <a:latin typeface="宋体" panose="02010600030101010101" pitchFamily="2" charset="-122"/>
                <a:ea typeface="宋体" panose="02010600030101010101" pitchFamily="2" charset="-122"/>
              </a:rPr>
              <a:t>延边农神土特产品经销有限责任公司是延边第一家特产品网络平台运营公司；是延边首个</a:t>
            </a:r>
            <a:r>
              <a:rPr lang="en-US" altLang="zh-CN" sz="2400">
                <a:solidFill>
                  <a:srgbClr val="30A514"/>
                </a:solidFill>
                <a:effectLst>
                  <a:innerShdw blurRad="63500" dist="50800" dir="13500000">
                    <a:srgbClr val="000000">
                      <a:alpha val="50000"/>
                    </a:srgbClr>
                  </a:innerShdw>
                </a:effectLst>
                <a:latin typeface="宋体" panose="02010600030101010101" pitchFamily="2" charset="-122"/>
                <a:ea typeface="宋体" panose="02010600030101010101" pitchFamily="2" charset="-122"/>
              </a:rPr>
              <a:t>“</a:t>
            </a:r>
            <a:r>
              <a:rPr lang="zh-CN" altLang="en-US" sz="2400">
                <a:solidFill>
                  <a:srgbClr val="30A514"/>
                </a:solidFill>
                <a:effectLst>
                  <a:innerShdw blurRad="63500" dist="50800" dir="13500000">
                    <a:srgbClr val="000000">
                      <a:alpha val="50000"/>
                    </a:srgbClr>
                  </a:innerShdw>
                </a:effectLst>
                <a:latin typeface="宋体" panose="02010600030101010101" pitchFamily="2" charset="-122"/>
                <a:ea typeface="宋体" panose="02010600030101010101" pitchFamily="2" charset="-122"/>
              </a:rPr>
              <a:t>政府大力支持、地方企业参与、市场机制运作</a:t>
            </a:r>
            <a:r>
              <a:rPr lang="en-US" altLang="zh-CN" sz="2400">
                <a:solidFill>
                  <a:srgbClr val="30A514"/>
                </a:solidFill>
                <a:effectLst>
                  <a:innerShdw blurRad="63500" dist="50800" dir="13500000">
                    <a:srgbClr val="000000">
                      <a:alpha val="50000"/>
                    </a:srgbClr>
                  </a:innerShdw>
                </a:effectLst>
                <a:latin typeface="宋体" panose="02010600030101010101" pitchFamily="2" charset="-122"/>
                <a:ea typeface="宋体" panose="02010600030101010101" pitchFamily="2" charset="-122"/>
              </a:rPr>
              <a:t>”</a:t>
            </a:r>
            <a:r>
              <a:rPr lang="zh-CN" altLang="en-US" sz="2400">
                <a:solidFill>
                  <a:srgbClr val="30A514"/>
                </a:solidFill>
                <a:effectLst>
                  <a:innerShdw blurRad="63500" dist="50800" dir="13500000">
                    <a:srgbClr val="000000">
                      <a:alpha val="50000"/>
                    </a:srgbClr>
                  </a:innerShdw>
                </a:effectLst>
                <a:latin typeface="宋体" panose="02010600030101010101" pitchFamily="2" charset="-122"/>
                <a:ea typeface="宋体" panose="02010600030101010101" pitchFamily="2" charset="-122"/>
              </a:rPr>
              <a:t>的以</a:t>
            </a:r>
            <a:r>
              <a:rPr lang="en-US" altLang="zh-CN" sz="2400">
                <a:solidFill>
                  <a:srgbClr val="30A514"/>
                </a:solidFill>
                <a:effectLst>
                  <a:innerShdw blurRad="63500" dist="50800" dir="13500000">
                    <a:srgbClr val="000000">
                      <a:alpha val="50000"/>
                    </a:srgbClr>
                  </a:innerShdw>
                </a:effectLst>
                <a:latin typeface="宋体" panose="02010600030101010101" pitchFamily="2" charset="-122"/>
                <a:ea typeface="宋体" panose="02010600030101010101" pitchFamily="2" charset="-122"/>
              </a:rPr>
              <a:t>O2O</a:t>
            </a:r>
            <a:r>
              <a:rPr lang="zh-CN" altLang="en-US" sz="2400">
                <a:solidFill>
                  <a:srgbClr val="30A514"/>
                </a:solidFill>
                <a:effectLst>
                  <a:innerShdw blurRad="63500" dist="50800" dir="13500000">
                    <a:srgbClr val="000000">
                      <a:alpha val="50000"/>
                    </a:srgbClr>
                  </a:innerShdw>
                </a:effectLst>
                <a:latin typeface="宋体" panose="02010600030101010101" pitchFamily="2" charset="-122"/>
                <a:ea typeface="宋体" panose="02010600030101010101" pitchFamily="2" charset="-122"/>
              </a:rPr>
              <a:t>经营模式为基准的延边州内规模最大、产品最全的特产品物流网平台及多语种跨境电商平台；</a:t>
            </a:r>
          </a:p>
          <a:p>
            <a:pPr fontAlgn="auto">
              <a:lnSpc>
                <a:spcPts val="2680"/>
              </a:lnSpc>
            </a:pPr>
            <a:r>
              <a:rPr lang="zh-CN" altLang="en-US" sz="2400">
                <a:solidFill>
                  <a:srgbClr val="30A514"/>
                </a:solidFill>
                <a:effectLst>
                  <a:innerShdw blurRad="63500" dist="50800" dir="13500000">
                    <a:srgbClr val="000000">
                      <a:alpha val="50000"/>
                    </a:srgbClr>
                  </a:innerShdw>
                </a:effectLst>
                <a:latin typeface="宋体" panose="02010600030101010101" pitchFamily="2" charset="-122"/>
                <a:ea typeface="宋体" panose="02010600030101010101" pitchFamily="2" charset="-122"/>
              </a:rPr>
              <a:t>    公司现针对与延吉万源市场合力打造的中国延吉</a:t>
            </a:r>
            <a:r>
              <a:rPr lang="en-US" altLang="zh-CN" sz="2400">
                <a:solidFill>
                  <a:srgbClr val="30A514"/>
                </a:solidFill>
                <a:effectLst>
                  <a:innerShdw blurRad="63500" dist="50800" dir="13500000">
                    <a:srgbClr val="000000">
                      <a:alpha val="50000"/>
                    </a:srgbClr>
                  </a:innerShdw>
                </a:effectLst>
                <a:latin typeface="宋体" panose="02010600030101010101" pitchFamily="2" charset="-122"/>
                <a:ea typeface="宋体" panose="02010600030101010101" pitchFamily="2" charset="-122"/>
              </a:rPr>
              <a:t>. </a:t>
            </a:r>
            <a:r>
              <a:rPr lang="zh-CN" altLang="en-US" sz="2400">
                <a:solidFill>
                  <a:srgbClr val="30A514"/>
                </a:solidFill>
                <a:effectLst>
                  <a:innerShdw blurRad="63500" dist="50800" dir="13500000">
                    <a:srgbClr val="000000">
                      <a:alpha val="50000"/>
                    </a:srgbClr>
                  </a:innerShdw>
                </a:effectLst>
                <a:latin typeface="宋体" panose="02010600030101010101" pitchFamily="2" charset="-122"/>
                <a:ea typeface="宋体" panose="02010600030101010101" pitchFamily="2" charset="-122"/>
              </a:rPr>
              <a:t>长白山农特产品精品展销馆进行招商项目介绍。</a:t>
            </a:r>
          </a:p>
        </p:txBody>
      </p:sp>
      <p:pic>
        <p:nvPicPr>
          <p:cNvPr id="6" name="图片占位符 5" descr="C:\Users\lenovo\Documents\Tencent Files\931322759\Image\C2C\516DBAD40A71F5C05235C6FCB2EA0516.jpg"/>
          <p:cNvPicPr>
            <a:picLocks noGrp="1"/>
          </p:cNvPicPr>
          <p:nvPr>
            <p:ph type="pic" idx="1"/>
          </p:nvPr>
        </p:nvPicPr>
        <p:blipFill>
          <a:blip r:embed="rId6" cstate="print"/>
          <a:srcRect t="25363" b="25363"/>
          <a:stretch>
            <a:fillRect/>
          </a:stretch>
        </p:blipFill>
        <p:spPr bwMode="auto">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文本框 68"/>
          <p:cNvSpPr txBox="1"/>
          <p:nvPr>
            <p:custDataLst>
              <p:tags r:id="rId2"/>
            </p:custDataLst>
          </p:nvPr>
        </p:nvSpPr>
        <p:spPr>
          <a:xfrm>
            <a:off x="440055" y="254635"/>
            <a:ext cx="2438400" cy="808990"/>
          </a:xfrm>
          <a:prstGeom prst="rect">
            <a:avLst/>
          </a:prstGeom>
          <a:noFill/>
        </p:spPr>
        <p:txBody>
          <a:bodyPr wrap="square" rtlCol="0"/>
          <a:lstStyle/>
          <a:p>
            <a:pPr algn="ctr">
              <a:lnSpc>
                <a:spcPct val="130000"/>
              </a:lnSpc>
            </a:pPr>
            <a:r>
              <a:rPr lang="zh-CN" altLang="en-US" sz="4000" b="1" smtClean="0">
                <a:solidFill>
                  <a:srgbClr val="30A514"/>
                </a:solidFill>
                <a:effectLst>
                  <a:innerShdw blurRad="63500" dist="50800" dir="13500000">
                    <a:srgbClr val="000000">
                      <a:alpha val="50000"/>
                    </a:srgbClr>
                  </a:innerShdw>
                </a:effectLst>
                <a:latin typeface="+mj-lt"/>
                <a:ea typeface="+mj-ea"/>
                <a:cs typeface="+mj-cs"/>
              </a:rPr>
              <a:t>目 录</a:t>
            </a:r>
          </a:p>
        </p:txBody>
      </p:sp>
      <p:grpSp>
        <p:nvGrpSpPr>
          <p:cNvPr id="31" name="组合 30"/>
          <p:cNvGrpSpPr/>
          <p:nvPr/>
        </p:nvGrpSpPr>
        <p:grpSpPr>
          <a:xfrm>
            <a:off x="3519805" y="814705"/>
            <a:ext cx="5029955" cy="5873233"/>
            <a:chOff x="5735" y="1675"/>
            <a:chExt cx="6340" cy="8699"/>
          </a:xfrm>
          <a:effectLst/>
        </p:grpSpPr>
        <p:grpSp>
          <p:nvGrpSpPr>
            <p:cNvPr id="30" name="组合 29"/>
            <p:cNvGrpSpPr/>
            <p:nvPr/>
          </p:nvGrpSpPr>
          <p:grpSpPr>
            <a:xfrm>
              <a:off x="5735" y="1675"/>
              <a:ext cx="6340" cy="8699"/>
              <a:chOff x="5735" y="1675"/>
              <a:chExt cx="6340" cy="8699"/>
            </a:xfrm>
          </p:grpSpPr>
          <p:grpSp>
            <p:nvGrpSpPr>
              <p:cNvPr id="2" name="组合 1"/>
              <p:cNvGrpSpPr/>
              <p:nvPr>
                <p:custDataLst>
                  <p:tags r:id="rId6"/>
                </p:custDataLst>
              </p:nvPr>
            </p:nvGrpSpPr>
            <p:grpSpPr>
              <a:xfrm>
                <a:off x="5844" y="1675"/>
                <a:ext cx="6231" cy="8699"/>
                <a:chOff x="1552575" y="1152042"/>
                <a:chExt cx="6040549" cy="6120893"/>
              </a:xfrm>
            </p:grpSpPr>
            <p:sp>
              <p:nvSpPr>
                <p:cNvPr id="48" name="任意多边形 47"/>
                <p:cNvSpPr/>
                <p:nvPr>
                  <p:custDataLst>
                    <p:tags r:id="rId22"/>
                  </p:custDataLst>
                </p:nvPr>
              </p:nvSpPr>
              <p:spPr>
                <a:xfrm>
                  <a:off x="2371948" y="1411464"/>
                  <a:ext cx="5221176" cy="539359"/>
                </a:xfrm>
                <a:custGeom>
                  <a:avLst/>
                  <a:gdLst>
                    <a:gd name="connsiteX0" fmla="*/ 0 w 4249737"/>
                    <a:gd name="connsiteY0" fmla="*/ 419893 h 452437"/>
                    <a:gd name="connsiteX1" fmla="*/ 4249737 w 4249737"/>
                    <a:gd name="connsiteY1" fmla="*/ 419893 h 452437"/>
                    <a:gd name="connsiteX2" fmla="*/ 4249737 w 4249737"/>
                    <a:gd name="connsiteY2" fmla="*/ 452437 h 452437"/>
                    <a:gd name="connsiteX3" fmla="*/ 0 w 4249737"/>
                    <a:gd name="connsiteY3" fmla="*/ 452437 h 452437"/>
                    <a:gd name="connsiteX4" fmla="*/ 0 w 4249737"/>
                    <a:gd name="connsiteY4" fmla="*/ 50543 h 452437"/>
                    <a:gd name="connsiteX5" fmla="*/ 4249737 w 4249737"/>
                    <a:gd name="connsiteY5" fmla="*/ 50543 h 452437"/>
                    <a:gd name="connsiteX6" fmla="*/ 4249737 w 4249737"/>
                    <a:gd name="connsiteY6" fmla="*/ 401893 h 452437"/>
                    <a:gd name="connsiteX7" fmla="*/ 0 w 4249737"/>
                    <a:gd name="connsiteY7" fmla="*/ 401893 h 452437"/>
                    <a:gd name="connsiteX8" fmla="*/ 0 w 4249737"/>
                    <a:gd name="connsiteY8" fmla="*/ 0 h 452437"/>
                    <a:gd name="connsiteX9" fmla="*/ 4249737 w 4249737"/>
                    <a:gd name="connsiteY9" fmla="*/ 0 h 452437"/>
                    <a:gd name="connsiteX10" fmla="*/ 4249737 w 4249737"/>
                    <a:gd name="connsiteY10" fmla="*/ 32543 h 452437"/>
                    <a:gd name="connsiteX11" fmla="*/ 0 w 4249737"/>
                    <a:gd name="connsiteY11" fmla="*/ 32543 h 45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9737" h="452437">
                      <a:moveTo>
                        <a:pt x="0" y="419893"/>
                      </a:moveTo>
                      <a:lnTo>
                        <a:pt x="4249737" y="419893"/>
                      </a:lnTo>
                      <a:lnTo>
                        <a:pt x="4249737" y="452437"/>
                      </a:lnTo>
                      <a:lnTo>
                        <a:pt x="0" y="452437"/>
                      </a:lnTo>
                      <a:close/>
                      <a:moveTo>
                        <a:pt x="0" y="50543"/>
                      </a:moveTo>
                      <a:lnTo>
                        <a:pt x="4249737" y="50543"/>
                      </a:lnTo>
                      <a:lnTo>
                        <a:pt x="4249737" y="401893"/>
                      </a:lnTo>
                      <a:lnTo>
                        <a:pt x="0" y="401893"/>
                      </a:lnTo>
                      <a:close/>
                      <a:moveTo>
                        <a:pt x="0" y="0"/>
                      </a:moveTo>
                      <a:lnTo>
                        <a:pt x="4249737" y="0"/>
                      </a:lnTo>
                      <a:lnTo>
                        <a:pt x="4249737" y="32543"/>
                      </a:lnTo>
                      <a:lnTo>
                        <a:pt x="0" y="32543"/>
                      </a:lnTo>
                      <a:close/>
                    </a:path>
                  </a:pathLst>
                </a:custGeom>
                <a:solidFill>
                  <a:srgbClr val="40AD2B"/>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hangingPunct="1">
                    <a:lnSpc>
                      <a:spcPct val="130000"/>
                    </a:lnSpc>
                    <a:spcBef>
                      <a:spcPts val="0"/>
                    </a:spcBef>
                    <a:spcAft>
                      <a:spcPts val="0"/>
                    </a:spcAft>
                    <a:defRPr/>
                  </a:pPr>
                  <a:r>
                    <a:rPr lang="zh-CN" altLang="en-US" sz="2400" dirty="0">
                      <a:solidFill>
                        <a:schemeClr val="bg1"/>
                      </a:solidFill>
                    </a:rPr>
                    <a:t>企业介绍</a:t>
                  </a:r>
                </a:p>
              </p:txBody>
            </p:sp>
            <p:sp>
              <p:nvSpPr>
                <p:cNvPr id="4" name="文本框 3"/>
                <p:cNvSpPr txBox="1"/>
                <p:nvPr>
                  <p:custDataLst>
                    <p:tags r:id="rId23"/>
                  </p:custDataLst>
                </p:nvPr>
              </p:nvSpPr>
              <p:spPr>
                <a:xfrm>
                  <a:off x="1552575" y="1152042"/>
                  <a:ext cx="547025" cy="6120893"/>
                </a:xfrm>
                <a:prstGeom prst="rect">
                  <a:avLst/>
                </a:prstGeom>
                <a:noFill/>
              </p:spPr>
              <p:txBody>
                <a:bodyPr wrap="square" rtlCol="0">
                  <a:normAutofit fontScale="97500"/>
                </a:bodyPr>
                <a:lstStyle/>
                <a:p>
                  <a:pPr algn="ctr">
                    <a:lnSpc>
                      <a:spcPct val="130000"/>
                    </a:lnSpc>
                  </a:pPr>
                  <a:r>
                    <a:rPr lang="en-US" altLang="zh-CN" sz="4400" b="1" i="1" dirty="0">
                      <a:solidFill>
                        <a:srgbClr val="30A514"/>
                      </a:solidFill>
                      <a:latin typeface="+mn-lt"/>
                      <a:ea typeface="+mn-ea"/>
                    </a:rPr>
                    <a:t>1</a:t>
                  </a:r>
                </a:p>
              </p:txBody>
            </p:sp>
          </p:grpSp>
          <p:grpSp>
            <p:nvGrpSpPr>
              <p:cNvPr id="3" name="组合 2"/>
              <p:cNvGrpSpPr/>
              <p:nvPr>
                <p:custDataLst>
                  <p:tags r:id="rId7"/>
                </p:custDataLst>
              </p:nvPr>
            </p:nvGrpSpPr>
            <p:grpSpPr>
              <a:xfrm>
                <a:off x="5844" y="2811"/>
                <a:ext cx="6210" cy="1252"/>
                <a:chOff x="1552575" y="2047393"/>
                <a:chExt cx="6020375" cy="880947"/>
              </a:xfrm>
            </p:grpSpPr>
            <p:sp>
              <p:nvSpPr>
                <p:cNvPr id="55" name="任意多边形 54"/>
                <p:cNvSpPr/>
                <p:nvPr>
                  <p:custDataLst>
                    <p:tags r:id="rId20"/>
                  </p:custDataLst>
                </p:nvPr>
              </p:nvSpPr>
              <p:spPr>
                <a:xfrm>
                  <a:off x="2370396" y="2306815"/>
                  <a:ext cx="5202554" cy="538697"/>
                </a:xfrm>
                <a:custGeom>
                  <a:avLst/>
                  <a:gdLst>
                    <a:gd name="connsiteX0" fmla="*/ 0 w 4249737"/>
                    <a:gd name="connsiteY0" fmla="*/ 419893 h 452437"/>
                    <a:gd name="connsiteX1" fmla="*/ 4249737 w 4249737"/>
                    <a:gd name="connsiteY1" fmla="*/ 419893 h 452437"/>
                    <a:gd name="connsiteX2" fmla="*/ 4249737 w 4249737"/>
                    <a:gd name="connsiteY2" fmla="*/ 452437 h 452437"/>
                    <a:gd name="connsiteX3" fmla="*/ 0 w 4249737"/>
                    <a:gd name="connsiteY3" fmla="*/ 452437 h 452437"/>
                    <a:gd name="connsiteX4" fmla="*/ 0 w 4249737"/>
                    <a:gd name="connsiteY4" fmla="*/ 50543 h 452437"/>
                    <a:gd name="connsiteX5" fmla="*/ 4249737 w 4249737"/>
                    <a:gd name="connsiteY5" fmla="*/ 50543 h 452437"/>
                    <a:gd name="connsiteX6" fmla="*/ 4249737 w 4249737"/>
                    <a:gd name="connsiteY6" fmla="*/ 401893 h 452437"/>
                    <a:gd name="connsiteX7" fmla="*/ 0 w 4249737"/>
                    <a:gd name="connsiteY7" fmla="*/ 401893 h 452437"/>
                    <a:gd name="connsiteX8" fmla="*/ 0 w 4249737"/>
                    <a:gd name="connsiteY8" fmla="*/ 0 h 452437"/>
                    <a:gd name="connsiteX9" fmla="*/ 4249737 w 4249737"/>
                    <a:gd name="connsiteY9" fmla="*/ 0 h 452437"/>
                    <a:gd name="connsiteX10" fmla="*/ 4249737 w 4249737"/>
                    <a:gd name="connsiteY10" fmla="*/ 32543 h 452437"/>
                    <a:gd name="connsiteX11" fmla="*/ 0 w 4249737"/>
                    <a:gd name="connsiteY11" fmla="*/ 32543 h 45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9737" h="452437">
                      <a:moveTo>
                        <a:pt x="0" y="419893"/>
                      </a:moveTo>
                      <a:lnTo>
                        <a:pt x="4249737" y="419893"/>
                      </a:lnTo>
                      <a:lnTo>
                        <a:pt x="4249737" y="452437"/>
                      </a:lnTo>
                      <a:lnTo>
                        <a:pt x="0" y="452437"/>
                      </a:lnTo>
                      <a:close/>
                      <a:moveTo>
                        <a:pt x="0" y="50543"/>
                      </a:moveTo>
                      <a:lnTo>
                        <a:pt x="4249737" y="50543"/>
                      </a:lnTo>
                      <a:lnTo>
                        <a:pt x="4249737" y="401893"/>
                      </a:lnTo>
                      <a:lnTo>
                        <a:pt x="0" y="401893"/>
                      </a:lnTo>
                      <a:close/>
                      <a:moveTo>
                        <a:pt x="0" y="0"/>
                      </a:moveTo>
                      <a:lnTo>
                        <a:pt x="4249737" y="0"/>
                      </a:lnTo>
                      <a:lnTo>
                        <a:pt x="4249737" y="32543"/>
                      </a:lnTo>
                      <a:lnTo>
                        <a:pt x="0" y="32543"/>
                      </a:lnTo>
                      <a:close/>
                    </a:path>
                  </a:pathLst>
                </a:custGeom>
                <a:solidFill>
                  <a:srgbClr val="40AD2B"/>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hangingPunct="1">
                    <a:lnSpc>
                      <a:spcPct val="130000"/>
                    </a:lnSpc>
                    <a:spcBef>
                      <a:spcPts val="0"/>
                    </a:spcBef>
                    <a:spcAft>
                      <a:spcPts val="0"/>
                    </a:spcAft>
                    <a:defRPr/>
                  </a:pPr>
                  <a:r>
                    <a:rPr lang="zh-CN" altLang="en-US" sz="2400" dirty="0"/>
                    <a:t>招商项目</a:t>
                  </a:r>
                </a:p>
              </p:txBody>
            </p:sp>
            <p:sp>
              <p:nvSpPr>
                <p:cNvPr id="56" name="文本框 55"/>
                <p:cNvSpPr txBox="1"/>
                <p:nvPr>
                  <p:custDataLst>
                    <p:tags r:id="rId21"/>
                  </p:custDataLst>
                </p:nvPr>
              </p:nvSpPr>
              <p:spPr>
                <a:xfrm>
                  <a:off x="1552575" y="2047393"/>
                  <a:ext cx="547158" cy="880947"/>
                </a:xfrm>
                <a:prstGeom prst="rect">
                  <a:avLst/>
                </a:prstGeom>
                <a:noFill/>
              </p:spPr>
              <p:txBody>
                <a:bodyPr wrap="square" rtlCol="0">
                  <a:normAutofit fontScale="90000" lnSpcReduction="10000"/>
                </a:bodyPr>
                <a:lstStyle/>
                <a:p>
                  <a:pPr algn="ctr">
                    <a:lnSpc>
                      <a:spcPct val="130000"/>
                    </a:lnSpc>
                  </a:pPr>
                  <a:r>
                    <a:rPr lang="en-US" altLang="zh-CN" sz="4400" b="1" i="1" dirty="0">
                      <a:solidFill>
                        <a:srgbClr val="30A514"/>
                      </a:solidFill>
                      <a:latin typeface="+mn-lt"/>
                      <a:ea typeface="+mn-ea"/>
                    </a:rPr>
                    <a:t>2</a:t>
                  </a:r>
                </a:p>
              </p:txBody>
            </p:sp>
          </p:grpSp>
          <p:grpSp>
            <p:nvGrpSpPr>
              <p:cNvPr id="5" name="组合 4"/>
              <p:cNvGrpSpPr/>
              <p:nvPr>
                <p:custDataLst>
                  <p:tags r:id="rId8"/>
                </p:custDataLst>
              </p:nvPr>
            </p:nvGrpSpPr>
            <p:grpSpPr>
              <a:xfrm>
                <a:off x="5735" y="4077"/>
                <a:ext cx="6338" cy="1251"/>
                <a:chOff x="1447050" y="3034746"/>
                <a:chExt cx="6144522" cy="880320"/>
              </a:xfrm>
            </p:grpSpPr>
            <p:sp>
              <p:nvSpPr>
                <p:cNvPr id="58" name="任意多边形 57"/>
                <p:cNvSpPr/>
                <p:nvPr>
                  <p:custDataLst>
                    <p:tags r:id="rId18"/>
                  </p:custDataLst>
                </p:nvPr>
              </p:nvSpPr>
              <p:spPr>
                <a:xfrm>
                  <a:off x="2370396" y="3202206"/>
                  <a:ext cx="5221176" cy="630124"/>
                </a:xfrm>
                <a:custGeom>
                  <a:avLst/>
                  <a:gdLst>
                    <a:gd name="connsiteX0" fmla="*/ 0 w 4249737"/>
                    <a:gd name="connsiteY0" fmla="*/ 419893 h 452437"/>
                    <a:gd name="connsiteX1" fmla="*/ 4249737 w 4249737"/>
                    <a:gd name="connsiteY1" fmla="*/ 419893 h 452437"/>
                    <a:gd name="connsiteX2" fmla="*/ 4249737 w 4249737"/>
                    <a:gd name="connsiteY2" fmla="*/ 452437 h 452437"/>
                    <a:gd name="connsiteX3" fmla="*/ 0 w 4249737"/>
                    <a:gd name="connsiteY3" fmla="*/ 452437 h 452437"/>
                    <a:gd name="connsiteX4" fmla="*/ 0 w 4249737"/>
                    <a:gd name="connsiteY4" fmla="*/ 50543 h 452437"/>
                    <a:gd name="connsiteX5" fmla="*/ 4249737 w 4249737"/>
                    <a:gd name="connsiteY5" fmla="*/ 50543 h 452437"/>
                    <a:gd name="connsiteX6" fmla="*/ 4249737 w 4249737"/>
                    <a:gd name="connsiteY6" fmla="*/ 401893 h 452437"/>
                    <a:gd name="connsiteX7" fmla="*/ 0 w 4249737"/>
                    <a:gd name="connsiteY7" fmla="*/ 401893 h 452437"/>
                    <a:gd name="connsiteX8" fmla="*/ 0 w 4249737"/>
                    <a:gd name="connsiteY8" fmla="*/ 0 h 452437"/>
                    <a:gd name="connsiteX9" fmla="*/ 4249737 w 4249737"/>
                    <a:gd name="connsiteY9" fmla="*/ 0 h 452437"/>
                    <a:gd name="connsiteX10" fmla="*/ 4249737 w 4249737"/>
                    <a:gd name="connsiteY10" fmla="*/ 32543 h 452437"/>
                    <a:gd name="connsiteX11" fmla="*/ 0 w 4249737"/>
                    <a:gd name="connsiteY11" fmla="*/ 32543 h 45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9737" h="452437">
                      <a:moveTo>
                        <a:pt x="0" y="419893"/>
                      </a:moveTo>
                      <a:lnTo>
                        <a:pt x="4249737" y="419893"/>
                      </a:lnTo>
                      <a:lnTo>
                        <a:pt x="4249737" y="452437"/>
                      </a:lnTo>
                      <a:lnTo>
                        <a:pt x="0" y="452437"/>
                      </a:lnTo>
                      <a:close/>
                      <a:moveTo>
                        <a:pt x="0" y="50543"/>
                      </a:moveTo>
                      <a:lnTo>
                        <a:pt x="4249737" y="50543"/>
                      </a:lnTo>
                      <a:lnTo>
                        <a:pt x="4249737" y="401893"/>
                      </a:lnTo>
                      <a:lnTo>
                        <a:pt x="0" y="401893"/>
                      </a:lnTo>
                      <a:close/>
                      <a:moveTo>
                        <a:pt x="0" y="0"/>
                      </a:moveTo>
                      <a:lnTo>
                        <a:pt x="4249737" y="0"/>
                      </a:lnTo>
                      <a:lnTo>
                        <a:pt x="4249737" y="32543"/>
                      </a:lnTo>
                      <a:lnTo>
                        <a:pt x="0" y="32543"/>
                      </a:lnTo>
                      <a:close/>
                    </a:path>
                  </a:pathLst>
                </a:custGeom>
                <a:solidFill>
                  <a:srgbClr val="40AD2B"/>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hangingPunct="1">
                    <a:lnSpc>
                      <a:spcPct val="130000"/>
                    </a:lnSpc>
                    <a:spcBef>
                      <a:spcPts val="0"/>
                    </a:spcBef>
                    <a:spcAft>
                      <a:spcPts val="0"/>
                    </a:spcAft>
                    <a:defRPr/>
                  </a:pPr>
                  <a:r>
                    <a:rPr lang="zh-CN" altLang="en-US" sz="2400" dirty="0"/>
                    <a:t>市场分析</a:t>
                  </a:r>
                </a:p>
              </p:txBody>
            </p:sp>
            <p:sp>
              <p:nvSpPr>
                <p:cNvPr id="59" name="文本框 58"/>
                <p:cNvSpPr txBox="1"/>
                <p:nvPr>
                  <p:custDataLst>
                    <p:tags r:id="rId19"/>
                  </p:custDataLst>
                </p:nvPr>
              </p:nvSpPr>
              <p:spPr>
                <a:xfrm>
                  <a:off x="1447050" y="3034746"/>
                  <a:ext cx="652550" cy="880320"/>
                </a:xfrm>
                <a:prstGeom prst="rect">
                  <a:avLst/>
                </a:prstGeom>
                <a:noFill/>
              </p:spPr>
              <p:txBody>
                <a:bodyPr wrap="square" rtlCol="0">
                  <a:normAutofit fontScale="87500" lnSpcReduction="10000"/>
                </a:bodyPr>
                <a:lstStyle/>
                <a:p>
                  <a:pPr algn="ctr">
                    <a:lnSpc>
                      <a:spcPct val="130000"/>
                    </a:lnSpc>
                  </a:pPr>
                  <a:r>
                    <a:rPr lang="en-US" altLang="zh-CN" sz="4400" b="1" i="1" dirty="0">
                      <a:solidFill>
                        <a:srgbClr val="30A514"/>
                      </a:solidFill>
                      <a:latin typeface="+mn-lt"/>
                      <a:ea typeface="+mn-ea"/>
                    </a:rPr>
                    <a:t>3</a:t>
                  </a:r>
                </a:p>
              </p:txBody>
            </p:sp>
          </p:grpSp>
          <p:grpSp>
            <p:nvGrpSpPr>
              <p:cNvPr id="6" name="组合 5"/>
              <p:cNvGrpSpPr/>
              <p:nvPr>
                <p:custDataLst>
                  <p:tags r:id="rId9"/>
                </p:custDataLst>
              </p:nvPr>
            </p:nvGrpSpPr>
            <p:grpSpPr>
              <a:xfrm>
                <a:off x="5844" y="5414"/>
                <a:ext cx="6229" cy="1178"/>
                <a:chOff x="1552575" y="3981062"/>
                <a:chExt cx="6038997" cy="829355"/>
              </a:xfrm>
            </p:grpSpPr>
            <p:sp>
              <p:nvSpPr>
                <p:cNvPr id="61" name="任意多边形 60"/>
                <p:cNvSpPr/>
                <p:nvPr>
                  <p:custDataLst>
                    <p:tags r:id="rId16"/>
                  </p:custDataLst>
                </p:nvPr>
              </p:nvSpPr>
              <p:spPr>
                <a:xfrm>
                  <a:off x="2370396" y="4097556"/>
                  <a:ext cx="5221176" cy="631448"/>
                </a:xfrm>
                <a:custGeom>
                  <a:avLst/>
                  <a:gdLst>
                    <a:gd name="connsiteX0" fmla="*/ 0 w 4249737"/>
                    <a:gd name="connsiteY0" fmla="*/ 419893 h 452437"/>
                    <a:gd name="connsiteX1" fmla="*/ 4249737 w 4249737"/>
                    <a:gd name="connsiteY1" fmla="*/ 419893 h 452437"/>
                    <a:gd name="connsiteX2" fmla="*/ 4249737 w 4249737"/>
                    <a:gd name="connsiteY2" fmla="*/ 452437 h 452437"/>
                    <a:gd name="connsiteX3" fmla="*/ 0 w 4249737"/>
                    <a:gd name="connsiteY3" fmla="*/ 452437 h 452437"/>
                    <a:gd name="connsiteX4" fmla="*/ 0 w 4249737"/>
                    <a:gd name="connsiteY4" fmla="*/ 50543 h 452437"/>
                    <a:gd name="connsiteX5" fmla="*/ 4249737 w 4249737"/>
                    <a:gd name="connsiteY5" fmla="*/ 50543 h 452437"/>
                    <a:gd name="connsiteX6" fmla="*/ 4249737 w 4249737"/>
                    <a:gd name="connsiteY6" fmla="*/ 401893 h 452437"/>
                    <a:gd name="connsiteX7" fmla="*/ 0 w 4249737"/>
                    <a:gd name="connsiteY7" fmla="*/ 401893 h 452437"/>
                    <a:gd name="connsiteX8" fmla="*/ 0 w 4249737"/>
                    <a:gd name="connsiteY8" fmla="*/ 0 h 452437"/>
                    <a:gd name="connsiteX9" fmla="*/ 4249737 w 4249737"/>
                    <a:gd name="connsiteY9" fmla="*/ 0 h 452437"/>
                    <a:gd name="connsiteX10" fmla="*/ 4249737 w 4249737"/>
                    <a:gd name="connsiteY10" fmla="*/ 32543 h 452437"/>
                    <a:gd name="connsiteX11" fmla="*/ 0 w 4249737"/>
                    <a:gd name="connsiteY11" fmla="*/ 32543 h 45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9737" h="452437">
                      <a:moveTo>
                        <a:pt x="0" y="419893"/>
                      </a:moveTo>
                      <a:lnTo>
                        <a:pt x="4249737" y="419893"/>
                      </a:lnTo>
                      <a:lnTo>
                        <a:pt x="4249737" y="452437"/>
                      </a:lnTo>
                      <a:lnTo>
                        <a:pt x="0" y="452437"/>
                      </a:lnTo>
                      <a:close/>
                      <a:moveTo>
                        <a:pt x="0" y="50543"/>
                      </a:moveTo>
                      <a:lnTo>
                        <a:pt x="4249737" y="50543"/>
                      </a:lnTo>
                      <a:lnTo>
                        <a:pt x="4249737" y="401893"/>
                      </a:lnTo>
                      <a:lnTo>
                        <a:pt x="0" y="401893"/>
                      </a:lnTo>
                      <a:close/>
                      <a:moveTo>
                        <a:pt x="0" y="0"/>
                      </a:moveTo>
                      <a:lnTo>
                        <a:pt x="4249737" y="0"/>
                      </a:lnTo>
                      <a:lnTo>
                        <a:pt x="4249737" y="32543"/>
                      </a:lnTo>
                      <a:lnTo>
                        <a:pt x="0" y="32543"/>
                      </a:lnTo>
                      <a:close/>
                    </a:path>
                  </a:pathLst>
                </a:custGeom>
                <a:solidFill>
                  <a:srgbClr val="40AD2B"/>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hangingPunct="1">
                    <a:lnSpc>
                      <a:spcPct val="130000"/>
                    </a:lnSpc>
                    <a:spcBef>
                      <a:spcPts val="0"/>
                    </a:spcBef>
                    <a:spcAft>
                      <a:spcPts val="0"/>
                    </a:spcAft>
                    <a:defRPr/>
                  </a:pPr>
                  <a:r>
                    <a:rPr lang="zh-CN" altLang="en-US" sz="2400" dirty="0"/>
                    <a:t>经营方式</a:t>
                  </a:r>
                </a:p>
              </p:txBody>
            </p:sp>
            <p:sp>
              <p:nvSpPr>
                <p:cNvPr id="62" name="文本框 61"/>
                <p:cNvSpPr txBox="1"/>
                <p:nvPr>
                  <p:custDataLst>
                    <p:tags r:id="rId17"/>
                  </p:custDataLst>
                </p:nvPr>
              </p:nvSpPr>
              <p:spPr>
                <a:xfrm>
                  <a:off x="1552575" y="3981062"/>
                  <a:ext cx="547025" cy="829355"/>
                </a:xfrm>
                <a:prstGeom prst="rect">
                  <a:avLst/>
                </a:prstGeom>
                <a:noFill/>
              </p:spPr>
              <p:txBody>
                <a:bodyPr wrap="square" rtlCol="0">
                  <a:normAutofit fontScale="87500" lnSpcReduction="20000"/>
                </a:bodyPr>
                <a:lstStyle/>
                <a:p>
                  <a:pPr algn="ctr">
                    <a:lnSpc>
                      <a:spcPct val="130000"/>
                    </a:lnSpc>
                  </a:pPr>
                  <a:r>
                    <a:rPr lang="en-US" altLang="zh-CN" sz="4400" b="1" i="1" dirty="0">
                      <a:solidFill>
                        <a:srgbClr val="00B050"/>
                      </a:solidFill>
                      <a:latin typeface="+mn-lt"/>
                      <a:ea typeface="+mn-ea"/>
                    </a:rPr>
                    <a:t>4</a:t>
                  </a:r>
                </a:p>
              </p:txBody>
            </p:sp>
          </p:grpSp>
          <p:grpSp>
            <p:nvGrpSpPr>
              <p:cNvPr id="7" name="组合 6"/>
              <p:cNvGrpSpPr/>
              <p:nvPr>
                <p:custDataLst>
                  <p:tags r:id="rId10"/>
                </p:custDataLst>
              </p:nvPr>
            </p:nvGrpSpPr>
            <p:grpSpPr>
              <a:xfrm>
                <a:off x="5882" y="6727"/>
                <a:ext cx="6192" cy="1269"/>
                <a:chOff x="1589043" y="4909508"/>
                <a:chExt cx="6002529" cy="892896"/>
              </a:xfrm>
            </p:grpSpPr>
            <p:sp>
              <p:nvSpPr>
                <p:cNvPr id="64" name="任意多边形 63"/>
                <p:cNvSpPr/>
                <p:nvPr>
                  <p:custDataLst>
                    <p:tags r:id="rId14"/>
                  </p:custDataLst>
                </p:nvPr>
              </p:nvSpPr>
              <p:spPr>
                <a:xfrm>
                  <a:off x="2370396" y="4992906"/>
                  <a:ext cx="5221176" cy="558639"/>
                </a:xfrm>
                <a:custGeom>
                  <a:avLst/>
                  <a:gdLst>
                    <a:gd name="connsiteX0" fmla="*/ 0 w 4249737"/>
                    <a:gd name="connsiteY0" fmla="*/ 419893 h 452437"/>
                    <a:gd name="connsiteX1" fmla="*/ 4249737 w 4249737"/>
                    <a:gd name="connsiteY1" fmla="*/ 419893 h 452437"/>
                    <a:gd name="connsiteX2" fmla="*/ 4249737 w 4249737"/>
                    <a:gd name="connsiteY2" fmla="*/ 452437 h 452437"/>
                    <a:gd name="connsiteX3" fmla="*/ 0 w 4249737"/>
                    <a:gd name="connsiteY3" fmla="*/ 452437 h 452437"/>
                    <a:gd name="connsiteX4" fmla="*/ 0 w 4249737"/>
                    <a:gd name="connsiteY4" fmla="*/ 50543 h 452437"/>
                    <a:gd name="connsiteX5" fmla="*/ 4249737 w 4249737"/>
                    <a:gd name="connsiteY5" fmla="*/ 50543 h 452437"/>
                    <a:gd name="connsiteX6" fmla="*/ 4249737 w 4249737"/>
                    <a:gd name="connsiteY6" fmla="*/ 401893 h 452437"/>
                    <a:gd name="connsiteX7" fmla="*/ 0 w 4249737"/>
                    <a:gd name="connsiteY7" fmla="*/ 401893 h 452437"/>
                    <a:gd name="connsiteX8" fmla="*/ 0 w 4249737"/>
                    <a:gd name="connsiteY8" fmla="*/ 0 h 452437"/>
                    <a:gd name="connsiteX9" fmla="*/ 4249737 w 4249737"/>
                    <a:gd name="connsiteY9" fmla="*/ 0 h 452437"/>
                    <a:gd name="connsiteX10" fmla="*/ 4249737 w 4249737"/>
                    <a:gd name="connsiteY10" fmla="*/ 32543 h 452437"/>
                    <a:gd name="connsiteX11" fmla="*/ 0 w 4249737"/>
                    <a:gd name="connsiteY11" fmla="*/ 32543 h 45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9737" h="452437">
                      <a:moveTo>
                        <a:pt x="0" y="419893"/>
                      </a:moveTo>
                      <a:lnTo>
                        <a:pt x="4249737" y="419893"/>
                      </a:lnTo>
                      <a:lnTo>
                        <a:pt x="4249737" y="452437"/>
                      </a:lnTo>
                      <a:lnTo>
                        <a:pt x="0" y="452437"/>
                      </a:lnTo>
                      <a:close/>
                      <a:moveTo>
                        <a:pt x="0" y="50543"/>
                      </a:moveTo>
                      <a:lnTo>
                        <a:pt x="4249737" y="50543"/>
                      </a:lnTo>
                      <a:lnTo>
                        <a:pt x="4249737" y="401893"/>
                      </a:lnTo>
                      <a:lnTo>
                        <a:pt x="0" y="401893"/>
                      </a:lnTo>
                      <a:close/>
                      <a:moveTo>
                        <a:pt x="0" y="0"/>
                      </a:moveTo>
                      <a:lnTo>
                        <a:pt x="4249737" y="0"/>
                      </a:lnTo>
                      <a:lnTo>
                        <a:pt x="4249737" y="32543"/>
                      </a:lnTo>
                      <a:lnTo>
                        <a:pt x="0" y="32543"/>
                      </a:lnTo>
                      <a:close/>
                    </a:path>
                  </a:pathLst>
                </a:custGeom>
                <a:solidFill>
                  <a:srgbClr val="40AD2B"/>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hangingPunct="1">
                    <a:lnSpc>
                      <a:spcPct val="130000"/>
                    </a:lnSpc>
                    <a:spcBef>
                      <a:spcPts val="0"/>
                    </a:spcBef>
                    <a:spcAft>
                      <a:spcPts val="0"/>
                    </a:spcAft>
                    <a:defRPr/>
                  </a:pPr>
                  <a:r>
                    <a:rPr lang="zh-CN" altLang="en-US" sz="2400" dirty="0"/>
                    <a:t>营销方案</a:t>
                  </a:r>
                </a:p>
              </p:txBody>
            </p:sp>
            <p:sp>
              <p:nvSpPr>
                <p:cNvPr id="65" name="文本框 64"/>
                <p:cNvSpPr txBox="1"/>
                <p:nvPr>
                  <p:custDataLst>
                    <p:tags r:id="rId15"/>
                  </p:custDataLst>
                </p:nvPr>
              </p:nvSpPr>
              <p:spPr>
                <a:xfrm>
                  <a:off x="1589043" y="4909508"/>
                  <a:ext cx="511332" cy="892896"/>
                </a:xfrm>
                <a:prstGeom prst="rect">
                  <a:avLst/>
                </a:prstGeom>
                <a:noFill/>
              </p:spPr>
              <p:txBody>
                <a:bodyPr wrap="square" rtlCol="0">
                  <a:normAutofit fontScale="87500" lnSpcReduction="10000"/>
                </a:bodyPr>
                <a:lstStyle/>
                <a:p>
                  <a:pPr algn="ctr">
                    <a:lnSpc>
                      <a:spcPct val="130000"/>
                    </a:lnSpc>
                  </a:pPr>
                  <a:r>
                    <a:rPr lang="en-US" altLang="zh-CN" sz="4400" b="1" i="1" dirty="0">
                      <a:solidFill>
                        <a:srgbClr val="00B050"/>
                      </a:solidFill>
                      <a:latin typeface="+mn-lt"/>
                      <a:ea typeface="+mn-ea"/>
                    </a:rPr>
                    <a:t>5</a:t>
                  </a:r>
                </a:p>
              </p:txBody>
            </p:sp>
          </p:grpSp>
          <p:grpSp>
            <p:nvGrpSpPr>
              <p:cNvPr id="8" name="组合 7"/>
              <p:cNvGrpSpPr/>
              <p:nvPr>
                <p:custDataLst>
                  <p:tags r:id="rId11"/>
                </p:custDataLst>
              </p:nvPr>
            </p:nvGrpSpPr>
            <p:grpSpPr>
              <a:xfrm>
                <a:off x="5844" y="7996"/>
                <a:ext cx="6229" cy="1128"/>
                <a:chOff x="1552575" y="5807505"/>
                <a:chExt cx="6038997" cy="793612"/>
              </a:xfrm>
            </p:grpSpPr>
            <p:sp>
              <p:nvSpPr>
                <p:cNvPr id="67" name="任意多边形 66"/>
                <p:cNvSpPr/>
                <p:nvPr>
                  <p:custDataLst>
                    <p:tags r:id="rId12"/>
                  </p:custDataLst>
                </p:nvPr>
              </p:nvSpPr>
              <p:spPr>
                <a:xfrm>
                  <a:off x="2370396" y="5888256"/>
                  <a:ext cx="5221176" cy="558639"/>
                </a:xfrm>
                <a:custGeom>
                  <a:avLst/>
                  <a:gdLst>
                    <a:gd name="connsiteX0" fmla="*/ 0 w 4249737"/>
                    <a:gd name="connsiteY0" fmla="*/ 419893 h 452437"/>
                    <a:gd name="connsiteX1" fmla="*/ 4249737 w 4249737"/>
                    <a:gd name="connsiteY1" fmla="*/ 419893 h 452437"/>
                    <a:gd name="connsiteX2" fmla="*/ 4249737 w 4249737"/>
                    <a:gd name="connsiteY2" fmla="*/ 452437 h 452437"/>
                    <a:gd name="connsiteX3" fmla="*/ 0 w 4249737"/>
                    <a:gd name="connsiteY3" fmla="*/ 452437 h 452437"/>
                    <a:gd name="connsiteX4" fmla="*/ 0 w 4249737"/>
                    <a:gd name="connsiteY4" fmla="*/ 50543 h 452437"/>
                    <a:gd name="connsiteX5" fmla="*/ 4249737 w 4249737"/>
                    <a:gd name="connsiteY5" fmla="*/ 50543 h 452437"/>
                    <a:gd name="connsiteX6" fmla="*/ 4249737 w 4249737"/>
                    <a:gd name="connsiteY6" fmla="*/ 401893 h 452437"/>
                    <a:gd name="connsiteX7" fmla="*/ 0 w 4249737"/>
                    <a:gd name="connsiteY7" fmla="*/ 401893 h 452437"/>
                    <a:gd name="connsiteX8" fmla="*/ 0 w 4249737"/>
                    <a:gd name="connsiteY8" fmla="*/ 0 h 452437"/>
                    <a:gd name="connsiteX9" fmla="*/ 4249737 w 4249737"/>
                    <a:gd name="connsiteY9" fmla="*/ 0 h 452437"/>
                    <a:gd name="connsiteX10" fmla="*/ 4249737 w 4249737"/>
                    <a:gd name="connsiteY10" fmla="*/ 32543 h 452437"/>
                    <a:gd name="connsiteX11" fmla="*/ 0 w 4249737"/>
                    <a:gd name="connsiteY11" fmla="*/ 32543 h 45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9737" h="452437">
                      <a:moveTo>
                        <a:pt x="0" y="419893"/>
                      </a:moveTo>
                      <a:lnTo>
                        <a:pt x="4249737" y="419893"/>
                      </a:lnTo>
                      <a:lnTo>
                        <a:pt x="4249737" y="452437"/>
                      </a:lnTo>
                      <a:lnTo>
                        <a:pt x="0" y="452437"/>
                      </a:lnTo>
                      <a:close/>
                      <a:moveTo>
                        <a:pt x="0" y="50543"/>
                      </a:moveTo>
                      <a:lnTo>
                        <a:pt x="4249737" y="50543"/>
                      </a:lnTo>
                      <a:lnTo>
                        <a:pt x="4249737" y="401893"/>
                      </a:lnTo>
                      <a:lnTo>
                        <a:pt x="0" y="401893"/>
                      </a:lnTo>
                      <a:close/>
                      <a:moveTo>
                        <a:pt x="0" y="0"/>
                      </a:moveTo>
                      <a:lnTo>
                        <a:pt x="4249737" y="0"/>
                      </a:lnTo>
                      <a:lnTo>
                        <a:pt x="4249737" y="32543"/>
                      </a:lnTo>
                      <a:lnTo>
                        <a:pt x="0" y="32543"/>
                      </a:lnTo>
                      <a:close/>
                    </a:path>
                  </a:pathLst>
                </a:custGeom>
                <a:solidFill>
                  <a:srgbClr val="40AD2B"/>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hangingPunct="1">
                    <a:lnSpc>
                      <a:spcPct val="130000"/>
                    </a:lnSpc>
                    <a:spcBef>
                      <a:spcPts val="0"/>
                    </a:spcBef>
                    <a:spcAft>
                      <a:spcPts val="0"/>
                    </a:spcAft>
                    <a:defRPr/>
                  </a:pPr>
                  <a:r>
                    <a:rPr lang="zh-CN" altLang="en-US" sz="2400" dirty="0"/>
                    <a:t>招商准备及时间安排</a:t>
                  </a:r>
                </a:p>
              </p:txBody>
            </p:sp>
            <p:sp>
              <p:nvSpPr>
                <p:cNvPr id="68" name="文本框 67"/>
                <p:cNvSpPr txBox="1"/>
                <p:nvPr>
                  <p:custDataLst>
                    <p:tags r:id="rId13"/>
                  </p:custDataLst>
                </p:nvPr>
              </p:nvSpPr>
              <p:spPr>
                <a:xfrm>
                  <a:off x="1552575" y="5807505"/>
                  <a:ext cx="547025" cy="793612"/>
                </a:xfrm>
                <a:prstGeom prst="rect">
                  <a:avLst/>
                </a:prstGeom>
                <a:noFill/>
              </p:spPr>
              <p:txBody>
                <a:bodyPr wrap="square" rtlCol="0">
                  <a:normAutofit fontScale="87500" lnSpcReduction="20000"/>
                </a:bodyPr>
                <a:lstStyle/>
                <a:p>
                  <a:pPr algn="ctr">
                    <a:lnSpc>
                      <a:spcPct val="130000"/>
                    </a:lnSpc>
                  </a:pPr>
                  <a:r>
                    <a:rPr lang="en-US" altLang="zh-CN" sz="4400" b="1" i="1" dirty="0">
                      <a:solidFill>
                        <a:srgbClr val="00B050"/>
                      </a:solidFill>
                      <a:latin typeface="+mn-lt"/>
                      <a:ea typeface="+mn-ea"/>
                    </a:rPr>
                    <a:t>6</a:t>
                  </a:r>
                </a:p>
              </p:txBody>
            </p:sp>
          </p:grpSp>
        </p:grpSp>
        <p:grpSp>
          <p:nvGrpSpPr>
            <p:cNvPr id="10" name="组合 9"/>
            <p:cNvGrpSpPr/>
            <p:nvPr>
              <p:custDataLst>
                <p:tags r:id="rId3"/>
              </p:custDataLst>
            </p:nvPr>
          </p:nvGrpSpPr>
          <p:grpSpPr>
            <a:xfrm>
              <a:off x="5735" y="9153"/>
              <a:ext cx="6338" cy="1221"/>
              <a:chOff x="1447165" y="5802855"/>
              <a:chExt cx="6144260" cy="859057"/>
            </a:xfrm>
          </p:grpSpPr>
          <p:sp>
            <p:nvSpPr>
              <p:cNvPr id="11" name="任意多边形 10"/>
              <p:cNvSpPr/>
              <p:nvPr>
                <p:custDataLst>
                  <p:tags r:id="rId4"/>
                </p:custDataLst>
              </p:nvPr>
            </p:nvSpPr>
            <p:spPr>
              <a:xfrm>
                <a:off x="2370472" y="5888231"/>
                <a:ext cx="5220953" cy="595648"/>
              </a:xfrm>
              <a:custGeom>
                <a:avLst/>
                <a:gdLst>
                  <a:gd name="connsiteX0" fmla="*/ 0 w 4249737"/>
                  <a:gd name="connsiteY0" fmla="*/ 419893 h 452437"/>
                  <a:gd name="connsiteX1" fmla="*/ 4249737 w 4249737"/>
                  <a:gd name="connsiteY1" fmla="*/ 419893 h 452437"/>
                  <a:gd name="connsiteX2" fmla="*/ 4249737 w 4249737"/>
                  <a:gd name="connsiteY2" fmla="*/ 452437 h 452437"/>
                  <a:gd name="connsiteX3" fmla="*/ 0 w 4249737"/>
                  <a:gd name="connsiteY3" fmla="*/ 452437 h 452437"/>
                  <a:gd name="connsiteX4" fmla="*/ 0 w 4249737"/>
                  <a:gd name="connsiteY4" fmla="*/ 50543 h 452437"/>
                  <a:gd name="connsiteX5" fmla="*/ 4249737 w 4249737"/>
                  <a:gd name="connsiteY5" fmla="*/ 50543 h 452437"/>
                  <a:gd name="connsiteX6" fmla="*/ 4249737 w 4249737"/>
                  <a:gd name="connsiteY6" fmla="*/ 401893 h 452437"/>
                  <a:gd name="connsiteX7" fmla="*/ 0 w 4249737"/>
                  <a:gd name="connsiteY7" fmla="*/ 401893 h 452437"/>
                  <a:gd name="connsiteX8" fmla="*/ 0 w 4249737"/>
                  <a:gd name="connsiteY8" fmla="*/ 0 h 452437"/>
                  <a:gd name="connsiteX9" fmla="*/ 4249737 w 4249737"/>
                  <a:gd name="connsiteY9" fmla="*/ 0 h 452437"/>
                  <a:gd name="connsiteX10" fmla="*/ 4249737 w 4249737"/>
                  <a:gd name="connsiteY10" fmla="*/ 32543 h 452437"/>
                  <a:gd name="connsiteX11" fmla="*/ 0 w 4249737"/>
                  <a:gd name="connsiteY11" fmla="*/ 32543 h 45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9737" h="452437">
                    <a:moveTo>
                      <a:pt x="0" y="419893"/>
                    </a:moveTo>
                    <a:lnTo>
                      <a:pt x="4249737" y="419893"/>
                    </a:lnTo>
                    <a:lnTo>
                      <a:pt x="4249737" y="452437"/>
                    </a:lnTo>
                    <a:lnTo>
                      <a:pt x="0" y="452437"/>
                    </a:lnTo>
                    <a:close/>
                    <a:moveTo>
                      <a:pt x="0" y="50543"/>
                    </a:moveTo>
                    <a:lnTo>
                      <a:pt x="4249737" y="50543"/>
                    </a:lnTo>
                    <a:lnTo>
                      <a:pt x="4249737" y="401893"/>
                    </a:lnTo>
                    <a:lnTo>
                      <a:pt x="0" y="401893"/>
                    </a:lnTo>
                    <a:close/>
                    <a:moveTo>
                      <a:pt x="0" y="0"/>
                    </a:moveTo>
                    <a:lnTo>
                      <a:pt x="4249737" y="0"/>
                    </a:lnTo>
                    <a:lnTo>
                      <a:pt x="4249737" y="32543"/>
                    </a:lnTo>
                    <a:lnTo>
                      <a:pt x="0" y="32543"/>
                    </a:lnTo>
                    <a:close/>
                  </a:path>
                </a:pathLst>
              </a:custGeom>
              <a:solidFill>
                <a:srgbClr val="40AD2B"/>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hangingPunct="1">
                  <a:lnSpc>
                    <a:spcPct val="130000"/>
                  </a:lnSpc>
                  <a:spcBef>
                    <a:spcPts val="0"/>
                  </a:spcBef>
                  <a:spcAft>
                    <a:spcPts val="0"/>
                  </a:spcAft>
                  <a:defRPr/>
                </a:pPr>
                <a:r>
                  <a:rPr lang="zh-CN" altLang="en-US" sz="2400" dirty="0"/>
                  <a:t>店面展示</a:t>
                </a:r>
              </a:p>
            </p:txBody>
          </p:sp>
          <p:sp>
            <p:nvSpPr>
              <p:cNvPr id="12" name="文本框 11"/>
              <p:cNvSpPr txBox="1"/>
              <p:nvPr>
                <p:custDataLst>
                  <p:tags r:id="rId5"/>
                </p:custDataLst>
              </p:nvPr>
            </p:nvSpPr>
            <p:spPr>
              <a:xfrm>
                <a:off x="1447165" y="5802855"/>
                <a:ext cx="652522" cy="859057"/>
              </a:xfrm>
              <a:prstGeom prst="rect">
                <a:avLst/>
              </a:prstGeom>
              <a:noFill/>
            </p:spPr>
            <p:txBody>
              <a:bodyPr wrap="square" rtlCol="0"/>
              <a:lstStyle/>
              <a:p>
                <a:pPr algn="ctr">
                  <a:lnSpc>
                    <a:spcPct val="130000"/>
                  </a:lnSpc>
                </a:pPr>
                <a:r>
                  <a:rPr lang="en-US" altLang="zh-CN" sz="3200" b="1" i="1" dirty="0">
                    <a:solidFill>
                      <a:srgbClr val="00B050"/>
                    </a:solidFill>
                    <a:latin typeface="+mn-lt"/>
                    <a:ea typeface="+mn-ea"/>
                  </a:rPr>
                  <a:t>7</a:t>
                </a:r>
              </a:p>
            </p:txBody>
          </p:sp>
        </p:grpSp>
      </p:gr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2"/>
            </p:custDataLst>
          </p:nvPr>
        </p:nvSpPr>
        <p:spPr>
          <a:xfrm>
            <a:off x="510359" y="208458"/>
            <a:ext cx="6749977" cy="855752"/>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75000"/>
                  </a:schemeClr>
                </a:solidFill>
                <a:effectLst/>
                <a:latin typeface="+mn-lt"/>
                <a:ea typeface="+mj-ea"/>
                <a:cs typeface="+mj-cs"/>
              </a:defRPr>
            </a:lvl1pPr>
          </a:lstStyle>
          <a:p>
            <a:r>
              <a:rPr lang="en-US" altLang="zh-CN" sz="4000" dirty="0">
                <a:solidFill>
                  <a:srgbClr val="30A514"/>
                </a:solidFill>
                <a:effectLst>
                  <a:innerShdw blurRad="63500" dist="50800" dir="13500000">
                    <a:srgbClr val="000000">
                      <a:alpha val="50000"/>
                    </a:srgbClr>
                  </a:innerShdw>
                </a:effectLst>
                <a:latin typeface="+mj-lt"/>
              </a:rPr>
              <a:t>1  </a:t>
            </a:r>
            <a:r>
              <a:rPr lang="zh-CN" altLang="en-US" sz="4000" dirty="0">
                <a:solidFill>
                  <a:srgbClr val="30A514"/>
                </a:solidFill>
                <a:effectLst>
                  <a:innerShdw blurRad="63500" dist="50800" dir="13500000">
                    <a:srgbClr val="000000">
                      <a:alpha val="50000"/>
                    </a:srgbClr>
                  </a:innerShdw>
                </a:effectLst>
                <a:latin typeface="+mj-lt"/>
              </a:rPr>
              <a:t>企业介绍</a:t>
            </a:r>
          </a:p>
        </p:txBody>
      </p:sp>
      <p:sp>
        <p:nvSpPr>
          <p:cNvPr id="19" name="Rectangle 2"/>
          <p:cNvSpPr/>
          <p:nvPr/>
        </p:nvSpPr>
        <p:spPr>
          <a:xfrm>
            <a:off x="5638165" y="4776470"/>
            <a:ext cx="4455160" cy="863600"/>
          </a:xfrm>
          <a:prstGeom prst="rect">
            <a:avLst/>
          </a:prstGeom>
          <a:solidFill>
            <a:srgbClr val="54B6CF"/>
          </a:solidFill>
          <a:ln w="9525">
            <a:solidFill>
              <a:schemeClr val="bg1"/>
            </a:solidFill>
          </a:ln>
          <a:effectLst>
            <a:innerShdw blurRad="63500" dist="50800">
              <a:prstClr val="black">
                <a:alpha val="50000"/>
              </a:prstClr>
            </a:innerShdw>
          </a:effectLst>
        </p:spPr>
        <p:txBody>
          <a:bodyPr anchor="ct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zh-CN" sz="1800" dirty="0"/>
          </a:p>
        </p:txBody>
      </p:sp>
      <p:sp>
        <p:nvSpPr>
          <p:cNvPr id="21" name="Rectangle 3"/>
          <p:cNvSpPr/>
          <p:nvPr/>
        </p:nvSpPr>
        <p:spPr>
          <a:xfrm>
            <a:off x="5172710" y="3827145"/>
            <a:ext cx="4210685" cy="863600"/>
          </a:xfrm>
          <a:prstGeom prst="rect">
            <a:avLst/>
          </a:prstGeom>
          <a:solidFill>
            <a:srgbClr val="55EB55"/>
          </a:solidFill>
          <a:ln w="9525">
            <a:noFill/>
          </a:ln>
          <a:effectLst>
            <a:innerShdw blurRad="63500" dist="50800">
              <a:prstClr val="black">
                <a:alpha val="50000"/>
              </a:prstClr>
            </a:innerShdw>
          </a:effectLst>
        </p:spPr>
        <p:txBody>
          <a:bodyPr anchor="ct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zh-CN" sz="1800" dirty="0"/>
          </a:p>
        </p:txBody>
      </p:sp>
      <p:sp>
        <p:nvSpPr>
          <p:cNvPr id="22" name="Rectangle 4"/>
          <p:cNvSpPr/>
          <p:nvPr/>
        </p:nvSpPr>
        <p:spPr>
          <a:xfrm>
            <a:off x="4667885" y="2903220"/>
            <a:ext cx="3806190" cy="864870"/>
          </a:xfrm>
          <a:prstGeom prst="rect">
            <a:avLst/>
          </a:prstGeom>
          <a:solidFill>
            <a:srgbClr val="54B6CF"/>
          </a:solidFill>
          <a:ln w="9525">
            <a:noFill/>
          </a:ln>
          <a:effectLst>
            <a:innerShdw blurRad="63500" dist="50800" dir="18900000">
              <a:prstClr val="black">
                <a:alpha val="50000"/>
              </a:prstClr>
            </a:innerShdw>
          </a:effectLst>
        </p:spPr>
        <p:txBody>
          <a:bodyPr anchor="ct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zh-CN" sz="1800" dirty="0"/>
          </a:p>
        </p:txBody>
      </p:sp>
      <p:sp>
        <p:nvSpPr>
          <p:cNvPr id="23" name="Rectangle 5"/>
          <p:cNvSpPr/>
          <p:nvPr/>
        </p:nvSpPr>
        <p:spPr>
          <a:xfrm>
            <a:off x="4163060" y="1969770"/>
            <a:ext cx="3514725" cy="864870"/>
          </a:xfrm>
          <a:prstGeom prst="rect">
            <a:avLst/>
          </a:prstGeom>
          <a:solidFill>
            <a:srgbClr val="55EB55"/>
          </a:solidFill>
          <a:ln w="9525">
            <a:noFill/>
          </a:ln>
          <a:effectLst>
            <a:innerShdw blurRad="63500" dist="50800" dir="18900000">
              <a:prstClr val="black">
                <a:alpha val="50000"/>
              </a:prstClr>
            </a:innerShdw>
          </a:effectLst>
        </p:spPr>
        <p:txBody>
          <a:bodyPr anchor="ct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zh-CN" sz="1800" dirty="0"/>
          </a:p>
        </p:txBody>
      </p:sp>
      <p:sp>
        <p:nvSpPr>
          <p:cNvPr id="24" name="Text Box 4"/>
          <p:cNvSpPr txBox="1"/>
          <p:nvPr/>
        </p:nvSpPr>
        <p:spPr>
          <a:xfrm>
            <a:off x="5639435" y="4888865"/>
            <a:ext cx="4454525" cy="640080"/>
          </a:xfrm>
          <a:prstGeom prst="rect">
            <a:avLst/>
          </a:prstGeom>
          <a:noFill/>
          <a:ln w="9525">
            <a:noFill/>
          </a:ln>
        </p:spPr>
        <p:txBody>
          <a:bodyPr wrap="square">
            <a:spAutoFit/>
            <a:scene3d>
              <a:camera prst="orthographicFront"/>
              <a:lightRig rig="threePt" dir="t"/>
            </a:scene3d>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en-US" sz="2400" dirty="0">
                <a:solidFill>
                  <a:schemeClr val="accent1">
                    <a:lumMod val="50000"/>
                  </a:schemeClr>
                </a:solidFill>
                <a:effectLst>
                  <a:innerShdw blurRad="63500" dist="50800" dir="13500000">
                    <a:srgbClr val="000000">
                      <a:alpha val="50000"/>
                    </a:srgbClr>
                  </a:innerShdw>
                </a:effectLst>
                <a:latin typeface="微软雅黑" panose="020B0503020204020204" charset="-122"/>
                <a:ea typeface="微软雅黑" panose="020B0503020204020204" charset="-122"/>
              </a:rPr>
              <a:t>公司未来发展规划</a:t>
            </a:r>
          </a:p>
        </p:txBody>
      </p:sp>
      <p:sp>
        <p:nvSpPr>
          <p:cNvPr id="28" name="Text Box 16"/>
          <p:cNvSpPr txBox="1"/>
          <p:nvPr/>
        </p:nvSpPr>
        <p:spPr>
          <a:xfrm>
            <a:off x="4631055" y="3016250"/>
            <a:ext cx="3422650" cy="640080"/>
          </a:xfrm>
          <a:prstGeom prst="rect">
            <a:avLst/>
          </a:prstGeom>
          <a:noFill/>
          <a:ln w="9525">
            <a:noFill/>
          </a:ln>
        </p:spPr>
        <p:txBody>
          <a:bodyPr wrap="square">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en-US" sz="2400" dirty="0">
                <a:solidFill>
                  <a:schemeClr val="accent1">
                    <a:lumMod val="50000"/>
                  </a:schemeClr>
                </a:solidFill>
                <a:effectLst>
                  <a:innerShdw blurRad="63500" dist="50800" dir="13500000">
                    <a:srgbClr val="000000">
                      <a:alpha val="50000"/>
                    </a:srgbClr>
                  </a:innerShdw>
                </a:effectLst>
                <a:latin typeface="微软雅黑" panose="020B0503020204020204" charset="-122"/>
                <a:ea typeface="微软雅黑" panose="020B0503020204020204" charset="-122"/>
              </a:rPr>
              <a:t>经营业绩</a:t>
            </a:r>
          </a:p>
        </p:txBody>
      </p:sp>
      <p:sp>
        <p:nvSpPr>
          <p:cNvPr id="29" name="Text Box 17"/>
          <p:cNvSpPr txBox="1"/>
          <p:nvPr/>
        </p:nvSpPr>
        <p:spPr>
          <a:xfrm>
            <a:off x="5171123" y="3944303"/>
            <a:ext cx="4103687" cy="640080"/>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en-US" sz="2400" dirty="0">
                <a:solidFill>
                  <a:schemeClr val="accent3">
                    <a:lumMod val="50000"/>
                  </a:schemeClr>
                </a:solidFill>
                <a:effectLst>
                  <a:innerShdw blurRad="63500" dist="50800" dir="13500000">
                    <a:srgbClr val="000000">
                      <a:alpha val="50000"/>
                    </a:srgbClr>
                  </a:innerShdw>
                </a:effectLst>
                <a:latin typeface="微软雅黑" panose="020B0503020204020204" charset="-122"/>
                <a:ea typeface="微软雅黑" panose="020B0503020204020204" charset="-122"/>
              </a:rPr>
              <a:t>电商平台运营情况</a:t>
            </a:r>
          </a:p>
        </p:txBody>
      </p:sp>
      <p:sp>
        <p:nvSpPr>
          <p:cNvPr id="30" name="Text Box 18"/>
          <p:cNvSpPr txBox="1"/>
          <p:nvPr/>
        </p:nvSpPr>
        <p:spPr>
          <a:xfrm>
            <a:off x="4118610" y="2103120"/>
            <a:ext cx="3558540" cy="640080"/>
          </a:xfrm>
          <a:prstGeom prst="rect">
            <a:avLst/>
          </a:prstGeom>
          <a:noFill/>
          <a:ln w="9525">
            <a:noFill/>
          </a:ln>
        </p:spPr>
        <p:txBody>
          <a:bodyPr wrap="square">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en-US" sz="2400" dirty="0">
                <a:solidFill>
                  <a:schemeClr val="accent3">
                    <a:lumMod val="50000"/>
                  </a:schemeClr>
                </a:solidFill>
                <a:effectLst>
                  <a:innerShdw blurRad="63500" dist="50800" dir="13500000">
                    <a:srgbClr val="000000">
                      <a:alpha val="50000"/>
                    </a:srgbClr>
                  </a:innerShdw>
                </a:effectLst>
                <a:latin typeface="微软雅黑" panose="020B0503020204020204" charset="-122"/>
                <a:ea typeface="微软雅黑" panose="020B0503020204020204" charset="-122"/>
              </a:rPr>
              <a:t>基本情况</a:t>
            </a:r>
          </a:p>
        </p:txBody>
      </p:sp>
      <p:grpSp>
        <p:nvGrpSpPr>
          <p:cNvPr id="31" name="Group 13"/>
          <p:cNvGrpSpPr/>
          <p:nvPr/>
        </p:nvGrpSpPr>
        <p:grpSpPr bwMode="auto">
          <a:xfrm>
            <a:off x="3115289" y="1936136"/>
            <a:ext cx="1003300" cy="923925"/>
            <a:chOff x="0" y="0"/>
            <a:chExt cx="632" cy="582"/>
          </a:xfrm>
          <a:solidFill>
            <a:srgbClr val="30A514"/>
          </a:solidFill>
        </p:grpSpPr>
        <p:sp>
          <p:nvSpPr>
            <p:cNvPr id="33" name="Rectangle 5"/>
            <p:cNvSpPr>
              <a:spLocks noChangeArrowheads="1"/>
            </p:cNvSpPr>
            <p:nvPr/>
          </p:nvSpPr>
          <p:spPr bwMode="auto">
            <a:xfrm rot="5400000">
              <a:off x="25" y="-25"/>
              <a:ext cx="582" cy="632"/>
            </a:xfrm>
            <a:prstGeom prst="rect">
              <a:avLst/>
            </a:prstGeom>
            <a:grpFill/>
            <a:ln w="38100">
              <a:noFill/>
              <a:miter lim="800000"/>
            </a:ln>
            <a:effectLst>
              <a:innerShdw blurRad="114300">
                <a:prstClr val="black"/>
              </a:innerShdw>
            </a:effectLst>
          </p:spPr>
          <p:txBody>
            <a:bodyPr rot="10800000" vert="eaVert"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mn-lt"/>
                <a:ea typeface="+mn-ea"/>
                <a:cs typeface="+mn-cs"/>
              </a:endParaRPr>
            </a:p>
          </p:txBody>
        </p:sp>
        <p:sp>
          <p:nvSpPr>
            <p:cNvPr id="35" name="TextBox 30"/>
            <p:cNvSpPr txBox="1">
              <a:spLocks noChangeArrowheads="1"/>
            </p:cNvSpPr>
            <p:nvPr/>
          </p:nvSpPr>
          <p:spPr bwMode="auto">
            <a:xfrm>
              <a:off x="155" y="105"/>
              <a:ext cx="322" cy="365"/>
            </a:xfrm>
            <a:prstGeom prst="rect">
              <a:avLst/>
            </a:prstGeom>
            <a:grpFill/>
            <a:ln w="9525">
              <a:no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rPr>
                <a:t>1</a:t>
              </a:r>
            </a:p>
          </p:txBody>
        </p:sp>
      </p:grpSp>
      <p:grpSp>
        <p:nvGrpSpPr>
          <p:cNvPr id="36" name="Group 17"/>
          <p:cNvGrpSpPr/>
          <p:nvPr/>
        </p:nvGrpSpPr>
        <p:grpSpPr>
          <a:xfrm>
            <a:off x="4124960" y="3804603"/>
            <a:ext cx="1003300" cy="923925"/>
            <a:chOff x="0" y="0"/>
            <a:chExt cx="632" cy="582"/>
          </a:xfrm>
          <a:solidFill>
            <a:srgbClr val="30A514"/>
          </a:solidFill>
        </p:grpSpPr>
        <p:sp>
          <p:nvSpPr>
            <p:cNvPr id="37" name="Rectangle 5"/>
            <p:cNvSpPr/>
            <p:nvPr/>
          </p:nvSpPr>
          <p:spPr>
            <a:xfrm rot="5400000">
              <a:off x="25" y="-25"/>
              <a:ext cx="582" cy="632"/>
            </a:xfrm>
            <a:prstGeom prst="rect">
              <a:avLst/>
            </a:prstGeom>
            <a:grpFill/>
            <a:ln w="38100">
              <a:noFill/>
            </a:ln>
            <a:effectLst>
              <a:innerShdw blurRad="114300">
                <a:prstClr val="black"/>
              </a:innerShdw>
            </a:effectLst>
          </p:spPr>
          <p:txBody>
            <a:bodyPr rot="10800000" vert="eaVert" wrap="none" anchor="ct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zh-CN" sz="1800" dirty="0"/>
            </a:p>
          </p:txBody>
        </p:sp>
        <p:sp>
          <p:nvSpPr>
            <p:cNvPr id="39" name="TextBox 31"/>
            <p:cNvSpPr txBox="1"/>
            <p:nvPr/>
          </p:nvSpPr>
          <p:spPr>
            <a:xfrm>
              <a:off x="155" y="104"/>
              <a:ext cx="322" cy="365"/>
            </a:xfrm>
            <a:prstGeom prst="rect">
              <a:avLst/>
            </a:prstGeom>
            <a:grp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dirty="0">
                  <a:solidFill>
                    <a:schemeClr val="bg1"/>
                  </a:solidFill>
                  <a:latin typeface="Verdana" panose="020B0604030504040204" pitchFamily="34" charset="0"/>
                </a:rPr>
                <a:t>3</a:t>
              </a:r>
            </a:p>
          </p:txBody>
        </p:sp>
      </p:grpSp>
      <p:grpSp>
        <p:nvGrpSpPr>
          <p:cNvPr id="40" name="Group 21"/>
          <p:cNvGrpSpPr/>
          <p:nvPr/>
        </p:nvGrpSpPr>
        <p:grpSpPr>
          <a:xfrm>
            <a:off x="4598035" y="4752340"/>
            <a:ext cx="1003300" cy="923925"/>
            <a:chOff x="3" y="0"/>
            <a:chExt cx="632" cy="582"/>
          </a:xfrm>
          <a:solidFill>
            <a:srgbClr val="007592"/>
          </a:solidFill>
        </p:grpSpPr>
        <p:sp>
          <p:nvSpPr>
            <p:cNvPr id="41" name="Rectangle 5"/>
            <p:cNvSpPr/>
            <p:nvPr/>
          </p:nvSpPr>
          <p:spPr>
            <a:xfrm rot="5400000">
              <a:off x="28" y="-25"/>
              <a:ext cx="582" cy="632"/>
            </a:xfrm>
            <a:prstGeom prst="rect">
              <a:avLst/>
            </a:prstGeom>
            <a:grpFill/>
            <a:ln w="38100">
              <a:noFill/>
            </a:ln>
            <a:effectLst>
              <a:innerShdw blurRad="114300">
                <a:prstClr val="black"/>
              </a:innerShdw>
            </a:effectLst>
          </p:spPr>
          <p:txBody>
            <a:bodyPr rot="10800000" vert="eaVert" wrap="none" anchor="ct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zh-CN" sz="1800" dirty="0"/>
            </a:p>
          </p:txBody>
        </p:sp>
        <p:sp>
          <p:nvSpPr>
            <p:cNvPr id="43" name="TextBox 32"/>
            <p:cNvSpPr txBox="1"/>
            <p:nvPr/>
          </p:nvSpPr>
          <p:spPr>
            <a:xfrm>
              <a:off x="158" y="108"/>
              <a:ext cx="322" cy="365"/>
            </a:xfrm>
            <a:prstGeom prst="rect">
              <a:avLst/>
            </a:prstGeom>
            <a:grp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dirty="0">
                  <a:solidFill>
                    <a:schemeClr val="bg1"/>
                  </a:solidFill>
                  <a:latin typeface="Verdana" panose="020B0604030504040204" pitchFamily="34" charset="0"/>
                </a:rPr>
                <a:t>4</a:t>
              </a:r>
            </a:p>
          </p:txBody>
        </p:sp>
      </p:grpSp>
      <p:grpSp>
        <p:nvGrpSpPr>
          <p:cNvPr id="44" name="Group 25"/>
          <p:cNvGrpSpPr/>
          <p:nvPr/>
        </p:nvGrpSpPr>
        <p:grpSpPr bwMode="auto">
          <a:xfrm>
            <a:off x="3628052" y="2867999"/>
            <a:ext cx="1003300" cy="923925"/>
            <a:chOff x="4" y="0"/>
            <a:chExt cx="632" cy="582"/>
          </a:xfrm>
          <a:solidFill>
            <a:srgbClr val="DEA900"/>
          </a:solidFill>
        </p:grpSpPr>
        <p:sp>
          <p:nvSpPr>
            <p:cNvPr id="46" name="Rectangle 5"/>
            <p:cNvSpPr>
              <a:spLocks noChangeArrowheads="1"/>
            </p:cNvSpPr>
            <p:nvPr/>
          </p:nvSpPr>
          <p:spPr bwMode="auto">
            <a:xfrm rot="5400000">
              <a:off x="29" y="-25"/>
              <a:ext cx="582" cy="632"/>
            </a:xfrm>
            <a:prstGeom prst="rect">
              <a:avLst/>
            </a:prstGeom>
            <a:solidFill>
              <a:srgbClr val="007592"/>
            </a:solidFill>
            <a:ln w="38100">
              <a:noFill/>
              <a:miter lim="800000"/>
            </a:ln>
            <a:effectLst>
              <a:innerShdw blurRad="114300">
                <a:prstClr val="black"/>
              </a:innerShdw>
            </a:effectLst>
          </p:spPr>
          <p:txBody>
            <a:bodyPr rot="10800000" vert="eaVert"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mn-lt"/>
                <a:ea typeface="+mn-ea"/>
                <a:cs typeface="+mn-cs"/>
              </a:endParaRPr>
            </a:p>
          </p:txBody>
        </p:sp>
        <p:sp>
          <p:nvSpPr>
            <p:cNvPr id="48" name="TextBox 33"/>
            <p:cNvSpPr txBox="1">
              <a:spLocks noChangeArrowheads="1"/>
            </p:cNvSpPr>
            <p:nvPr/>
          </p:nvSpPr>
          <p:spPr bwMode="auto">
            <a:xfrm>
              <a:off x="142" y="112"/>
              <a:ext cx="322" cy="365"/>
            </a:xfrm>
            <a:prstGeom prst="rect">
              <a:avLst/>
            </a:prstGeom>
            <a:noFill/>
            <a:ln w="9525">
              <a:no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rPr>
                <a:t>2</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200"/>
                                        <p:tgtEl>
                                          <p:spTgt spid="23"/>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200"/>
                                        <p:tgtEl>
                                          <p:spTgt spid="22"/>
                                        </p:tgtEl>
                                      </p:cBhvr>
                                    </p:animEffect>
                                  </p:childTnLst>
                                </p:cTn>
                              </p:par>
                              <p:par>
                                <p:cTn id="11" presetID="22" presetClass="entr" presetSubtype="8" fill="hold" grpId="0" nodeType="withEffect">
                                  <p:stCondLst>
                                    <p:cond delay="40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200"/>
                                        <p:tgtEl>
                                          <p:spTgt spid="21"/>
                                        </p:tgtEl>
                                      </p:cBhvr>
                                    </p:animEffect>
                                  </p:childTnLst>
                                </p:cTn>
                              </p:par>
                              <p:par>
                                <p:cTn id="14" presetID="22" presetClass="entr" presetSubtype="8" fill="hold" grpId="0" nodeType="withEffect">
                                  <p:stCondLst>
                                    <p:cond delay="60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200"/>
                                        <p:tgtEl>
                                          <p:spTgt spid="19"/>
                                        </p:tgtEl>
                                      </p:cBhvr>
                                    </p:animEffect>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200" fill="hold"/>
                                        <p:tgtEl>
                                          <p:spTgt spid="31"/>
                                        </p:tgtEl>
                                        <p:attrNameLst>
                                          <p:attrName>ppt_x</p:attrName>
                                        </p:attrNameLst>
                                      </p:cBhvr>
                                      <p:tavLst>
                                        <p:tav tm="0">
                                          <p:val>
                                            <p:strVal val="0-#ppt_w/2"/>
                                          </p:val>
                                        </p:tav>
                                        <p:tav tm="100000">
                                          <p:val>
                                            <p:strVal val="#ppt_x"/>
                                          </p:val>
                                        </p:tav>
                                      </p:tavLst>
                                    </p:anim>
                                    <p:anim calcmode="lin" valueType="num">
                                      <p:cBhvr additive="base">
                                        <p:cTn id="21" dur="200" fill="hold"/>
                                        <p:tgtEl>
                                          <p:spTgt spid="31"/>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300"/>
                                        <p:tgtEl>
                                          <p:spTgt spid="30"/>
                                        </p:tgtEl>
                                      </p:cBhvr>
                                    </p:animEffect>
                                  </p:childTnLst>
                                </p:cTn>
                              </p:par>
                            </p:childTnLst>
                          </p:cTn>
                        </p:par>
                        <p:par>
                          <p:cTn id="25" fill="hold">
                            <p:stCondLst>
                              <p:cond delay="1000"/>
                            </p:stCondLst>
                            <p:childTnLst>
                              <p:par>
                                <p:cTn id="26" presetID="2" presetClass="entr" presetSubtype="8"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200" fill="hold"/>
                                        <p:tgtEl>
                                          <p:spTgt spid="44"/>
                                        </p:tgtEl>
                                        <p:attrNameLst>
                                          <p:attrName>ppt_x</p:attrName>
                                        </p:attrNameLst>
                                      </p:cBhvr>
                                      <p:tavLst>
                                        <p:tav tm="0">
                                          <p:val>
                                            <p:strVal val="0-#ppt_w/2"/>
                                          </p:val>
                                        </p:tav>
                                        <p:tav tm="100000">
                                          <p:val>
                                            <p:strVal val="#ppt_x"/>
                                          </p:val>
                                        </p:tav>
                                      </p:tavLst>
                                    </p:anim>
                                    <p:anim calcmode="lin" valueType="num">
                                      <p:cBhvr additive="base">
                                        <p:cTn id="29" dur="200" fill="hold"/>
                                        <p:tgtEl>
                                          <p:spTgt spid="44"/>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300"/>
                                        <p:tgtEl>
                                          <p:spTgt spid="28"/>
                                        </p:tgtEl>
                                      </p:cBhvr>
                                    </p:animEffect>
                                  </p:childTnLst>
                                </p:cTn>
                              </p:par>
                            </p:childTnLst>
                          </p:cTn>
                        </p:par>
                        <p:par>
                          <p:cTn id="33" fill="hold">
                            <p:stCondLst>
                              <p:cond delay="1500"/>
                            </p:stCondLst>
                            <p:childTnLst>
                              <p:par>
                                <p:cTn id="34" presetID="2" presetClass="entr" presetSubtype="8"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200" fill="hold"/>
                                        <p:tgtEl>
                                          <p:spTgt spid="36"/>
                                        </p:tgtEl>
                                        <p:attrNameLst>
                                          <p:attrName>ppt_x</p:attrName>
                                        </p:attrNameLst>
                                      </p:cBhvr>
                                      <p:tavLst>
                                        <p:tav tm="0">
                                          <p:val>
                                            <p:strVal val="0-#ppt_w/2"/>
                                          </p:val>
                                        </p:tav>
                                        <p:tav tm="100000">
                                          <p:val>
                                            <p:strVal val="#ppt_x"/>
                                          </p:val>
                                        </p:tav>
                                      </p:tavLst>
                                    </p:anim>
                                    <p:anim calcmode="lin" valueType="num">
                                      <p:cBhvr additive="base">
                                        <p:cTn id="37" dur="200" fill="hold"/>
                                        <p:tgtEl>
                                          <p:spTgt spid="36"/>
                                        </p:tgtEl>
                                        <p:attrNameLst>
                                          <p:attrName>ppt_y</p:attrName>
                                        </p:attrNameLst>
                                      </p:cBhvr>
                                      <p:tavLst>
                                        <p:tav tm="0">
                                          <p:val>
                                            <p:strVal val="#ppt_y"/>
                                          </p:val>
                                        </p:tav>
                                        <p:tav tm="100000">
                                          <p:val>
                                            <p:strVal val="#ppt_y"/>
                                          </p:val>
                                        </p:tav>
                                      </p:tavLst>
                                    </p:anim>
                                  </p:childTnLst>
                                </p:cTn>
                              </p:par>
                              <p:par>
                                <p:cTn id="38" presetID="22" presetClass="entr" presetSubtype="8"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300"/>
                                        <p:tgtEl>
                                          <p:spTgt spid="29"/>
                                        </p:tgtEl>
                                      </p:cBhvr>
                                    </p:animEffect>
                                  </p:childTnLst>
                                </p:cTn>
                              </p:par>
                            </p:childTnLst>
                          </p:cTn>
                        </p:par>
                        <p:par>
                          <p:cTn id="41" fill="hold">
                            <p:stCondLst>
                              <p:cond delay="2000"/>
                            </p:stCondLst>
                            <p:childTnLst>
                              <p:par>
                                <p:cTn id="42" presetID="2" presetClass="entr" presetSubtype="8" fill="hold" nodeType="after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200" fill="hold"/>
                                        <p:tgtEl>
                                          <p:spTgt spid="40"/>
                                        </p:tgtEl>
                                        <p:attrNameLst>
                                          <p:attrName>ppt_x</p:attrName>
                                        </p:attrNameLst>
                                      </p:cBhvr>
                                      <p:tavLst>
                                        <p:tav tm="0">
                                          <p:val>
                                            <p:strVal val="0-#ppt_w/2"/>
                                          </p:val>
                                        </p:tav>
                                        <p:tav tm="100000">
                                          <p:val>
                                            <p:strVal val="#ppt_x"/>
                                          </p:val>
                                        </p:tav>
                                      </p:tavLst>
                                    </p:anim>
                                    <p:anim calcmode="lin" valueType="num">
                                      <p:cBhvr additive="base">
                                        <p:cTn id="45" dur="200" fill="hold"/>
                                        <p:tgtEl>
                                          <p:spTgt spid="40"/>
                                        </p:tgtEl>
                                        <p:attrNameLst>
                                          <p:attrName>ppt_y</p:attrName>
                                        </p:attrNameLst>
                                      </p:cBhvr>
                                      <p:tavLst>
                                        <p:tav tm="0">
                                          <p:val>
                                            <p:strVal val="#ppt_y"/>
                                          </p:val>
                                        </p:tav>
                                        <p:tav tm="100000">
                                          <p:val>
                                            <p:strVal val="#ppt_y"/>
                                          </p:val>
                                        </p:tav>
                                      </p:tavLst>
                                    </p:anim>
                                  </p:childTnLst>
                                </p:cTn>
                              </p:par>
                              <p:par>
                                <p:cTn id="46" presetID="22" presetClass="entr" presetSubtype="8"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1" grpId="0" bldLvl="0" animBg="1"/>
      <p:bldP spid="22" grpId="0" bldLvl="0" animBg="1"/>
      <p:bldP spid="23" grpId="0" bldLvl="0" animBg="1"/>
      <p:bldP spid="24" grpId="0" bldLvl="0"/>
      <p:bldP spid="28" grpId="0" bldLvl="0"/>
      <p:bldP spid="29" grpId="0" bldLvl="0"/>
      <p:bldP spid="30"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378966" y="163389"/>
            <a:ext cx="7004858" cy="855752"/>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75000"/>
                  </a:schemeClr>
                </a:solidFill>
                <a:effectLst/>
                <a:latin typeface="+mn-lt"/>
                <a:ea typeface="+mj-ea"/>
                <a:cs typeface="+mj-cs"/>
              </a:defRPr>
            </a:lvl1pPr>
          </a:lstStyle>
          <a:p>
            <a:r>
              <a:rPr lang="en-US" altLang="zh-CN" sz="4000" dirty="0">
                <a:solidFill>
                  <a:srgbClr val="00B050"/>
                </a:solidFill>
                <a:effectLst>
                  <a:innerShdw blurRad="63500" dist="50800" dir="13500000">
                    <a:srgbClr val="000000">
                      <a:alpha val="50000"/>
                    </a:srgbClr>
                  </a:innerShdw>
                </a:effectLst>
                <a:latin typeface="+mj-lt"/>
              </a:rPr>
              <a:t>2 </a:t>
            </a:r>
            <a:r>
              <a:rPr lang="zh-CN" altLang="en-US" sz="4000" dirty="0">
                <a:solidFill>
                  <a:srgbClr val="00B050"/>
                </a:solidFill>
                <a:effectLst>
                  <a:innerShdw blurRad="63500" dist="50800" dir="13500000">
                    <a:srgbClr val="000000">
                      <a:alpha val="50000"/>
                    </a:srgbClr>
                  </a:innerShdw>
                </a:effectLst>
                <a:latin typeface="+mj-lt"/>
              </a:rPr>
              <a:t>招商项目</a:t>
            </a:r>
            <a:r>
              <a:rPr lang="en-US" altLang="zh-CN" sz="4000" dirty="0">
                <a:solidFill>
                  <a:srgbClr val="00B050"/>
                </a:solidFill>
                <a:effectLst>
                  <a:innerShdw blurRad="63500" dist="50800" dir="13500000">
                    <a:srgbClr val="000000">
                      <a:alpha val="50000"/>
                    </a:srgbClr>
                  </a:innerShdw>
                </a:effectLst>
                <a:latin typeface="+mj-lt"/>
              </a:rPr>
              <a:t>(1)—</a:t>
            </a:r>
            <a:r>
              <a:rPr lang="zh-CN" altLang="en-US" sz="4000" dirty="0">
                <a:solidFill>
                  <a:srgbClr val="00B050"/>
                </a:solidFill>
                <a:effectLst>
                  <a:innerShdw blurRad="63500" dist="50800" dir="13500000">
                    <a:srgbClr val="000000">
                      <a:alpha val="50000"/>
                    </a:srgbClr>
                  </a:innerShdw>
                </a:effectLst>
                <a:latin typeface="+mj-lt"/>
              </a:rPr>
              <a:t>招商简介</a:t>
            </a:r>
          </a:p>
        </p:txBody>
      </p:sp>
      <p:grpSp>
        <p:nvGrpSpPr>
          <p:cNvPr id="5" name="组合 4"/>
          <p:cNvGrpSpPr/>
          <p:nvPr/>
        </p:nvGrpSpPr>
        <p:grpSpPr>
          <a:xfrm>
            <a:off x="1457325" y="1901190"/>
            <a:ext cx="7909560" cy="3620770"/>
            <a:chOff x="2314" y="3824"/>
            <a:chExt cx="11186" cy="5007"/>
          </a:xfrm>
        </p:grpSpPr>
        <p:sp>
          <p:nvSpPr>
            <p:cNvPr id="17" name="Freeform 7"/>
            <p:cNvSpPr/>
            <p:nvPr>
              <p:custDataLst>
                <p:tags r:id="rId3"/>
              </p:custDataLst>
            </p:nvPr>
          </p:nvSpPr>
          <p:spPr bwMode="gray">
            <a:xfrm>
              <a:off x="2314" y="5442"/>
              <a:ext cx="3367" cy="1772"/>
            </a:xfrm>
            <a:custGeom>
              <a:avLst/>
              <a:gdLst>
                <a:gd name="T0" fmla="*/ 717 w 2032"/>
                <a:gd name="T1" fmla="*/ 96 h 1536"/>
                <a:gd name="T2" fmla="*/ 860 w 2032"/>
                <a:gd name="T3" fmla="*/ 43 h 1536"/>
                <a:gd name="T4" fmla="*/ 1008 w 2032"/>
                <a:gd name="T5" fmla="*/ 11 h 1536"/>
                <a:gd name="T6" fmla="*/ 1157 w 2032"/>
                <a:gd name="T7" fmla="*/ 0 h 1536"/>
                <a:gd name="T8" fmla="*/ 1306 w 2032"/>
                <a:gd name="T9" fmla="*/ 3 h 1536"/>
                <a:gd name="T10" fmla="*/ 1449 w 2032"/>
                <a:gd name="T11" fmla="*/ 17 h 1536"/>
                <a:gd name="T12" fmla="*/ 1583 w 2032"/>
                <a:gd name="T13" fmla="*/ 42 h 1536"/>
                <a:gd name="T14" fmla="*/ 1707 w 2032"/>
                <a:gd name="T15" fmla="*/ 70 h 1536"/>
                <a:gd name="T16" fmla="*/ 1815 w 2032"/>
                <a:gd name="T17" fmla="*/ 102 h 1536"/>
                <a:gd name="T18" fmla="*/ 1905 w 2032"/>
                <a:gd name="T19" fmla="*/ 131 h 1536"/>
                <a:gd name="T20" fmla="*/ 1972 w 2032"/>
                <a:gd name="T21" fmla="*/ 157 h 1536"/>
                <a:gd name="T22" fmla="*/ 2016 w 2032"/>
                <a:gd name="T23" fmla="*/ 175 h 1536"/>
                <a:gd name="T24" fmla="*/ 2032 w 2032"/>
                <a:gd name="T25" fmla="*/ 182 h 1536"/>
                <a:gd name="T26" fmla="*/ 2029 w 2032"/>
                <a:gd name="T27" fmla="*/ 200 h 1536"/>
                <a:gd name="T28" fmla="*/ 2022 w 2032"/>
                <a:gd name="T29" fmla="*/ 249 h 1536"/>
                <a:gd name="T30" fmla="*/ 2009 w 2032"/>
                <a:gd name="T31" fmla="*/ 326 h 1536"/>
                <a:gd name="T32" fmla="*/ 1989 w 2032"/>
                <a:gd name="T33" fmla="*/ 427 h 1536"/>
                <a:gd name="T34" fmla="*/ 1958 w 2032"/>
                <a:gd name="T35" fmla="*/ 542 h 1536"/>
                <a:gd name="T36" fmla="*/ 1919 w 2032"/>
                <a:gd name="T37" fmla="*/ 672 h 1536"/>
                <a:gd name="T38" fmla="*/ 1866 w 2032"/>
                <a:gd name="T39" fmla="*/ 806 h 1536"/>
                <a:gd name="T40" fmla="*/ 1802 w 2032"/>
                <a:gd name="T41" fmla="*/ 944 h 1536"/>
                <a:gd name="T42" fmla="*/ 1722 w 2032"/>
                <a:gd name="T43" fmla="*/ 1076 h 1536"/>
                <a:gd name="T44" fmla="*/ 1627 w 2032"/>
                <a:gd name="T45" fmla="*/ 1202 h 1536"/>
                <a:gd name="T46" fmla="*/ 1514 w 2032"/>
                <a:gd name="T47" fmla="*/ 1313 h 1536"/>
                <a:gd name="T48" fmla="*/ 1383 w 2032"/>
                <a:gd name="T49" fmla="*/ 1405 h 1536"/>
                <a:gd name="T50" fmla="*/ 1245 w 2032"/>
                <a:gd name="T51" fmla="*/ 1469 h 1536"/>
                <a:gd name="T52" fmla="*/ 1099 w 2032"/>
                <a:gd name="T53" fmla="*/ 1511 h 1536"/>
                <a:gd name="T54" fmla="*/ 950 w 2032"/>
                <a:gd name="T55" fmla="*/ 1532 h 1536"/>
                <a:gd name="T56" fmla="*/ 801 w 2032"/>
                <a:gd name="T57" fmla="*/ 1536 h 1536"/>
                <a:gd name="T58" fmla="*/ 654 w 2032"/>
                <a:gd name="T59" fmla="*/ 1527 h 1536"/>
                <a:gd name="T60" fmla="*/ 515 w 2032"/>
                <a:gd name="T61" fmla="*/ 1507 h 1536"/>
                <a:gd name="T62" fmla="*/ 385 w 2032"/>
                <a:gd name="T63" fmla="*/ 1481 h 1536"/>
                <a:gd name="T64" fmla="*/ 270 w 2032"/>
                <a:gd name="T65" fmla="*/ 1450 h 1536"/>
                <a:gd name="T66" fmla="*/ 170 w 2032"/>
                <a:gd name="T67" fmla="*/ 1419 h 1536"/>
                <a:gd name="T68" fmla="*/ 91 w 2032"/>
                <a:gd name="T69" fmla="*/ 1390 h 1536"/>
                <a:gd name="T70" fmla="*/ 34 w 2032"/>
                <a:gd name="T71" fmla="*/ 1368 h 1536"/>
                <a:gd name="T72" fmla="*/ 5 w 2032"/>
                <a:gd name="T73" fmla="*/ 1357 h 1536"/>
                <a:gd name="T74" fmla="*/ 0 w 2032"/>
                <a:gd name="T75" fmla="*/ 1349 h 1536"/>
                <a:gd name="T76" fmla="*/ 5 w 2032"/>
                <a:gd name="T77" fmla="*/ 1316 h 1536"/>
                <a:gd name="T78" fmla="*/ 15 w 2032"/>
                <a:gd name="T79" fmla="*/ 1250 h 1536"/>
                <a:gd name="T80" fmla="*/ 33 w 2032"/>
                <a:gd name="T81" fmla="*/ 1161 h 1536"/>
                <a:gd name="T82" fmla="*/ 57 w 2032"/>
                <a:gd name="T83" fmla="*/ 1053 h 1536"/>
                <a:gd name="T84" fmla="*/ 92 w 2032"/>
                <a:gd name="T85" fmla="*/ 929 h 1536"/>
                <a:gd name="T86" fmla="*/ 139 w 2032"/>
                <a:gd name="T87" fmla="*/ 798 h 1536"/>
                <a:gd name="T88" fmla="*/ 197 w 2032"/>
                <a:gd name="T89" fmla="*/ 661 h 1536"/>
                <a:gd name="T90" fmla="*/ 269 w 2032"/>
                <a:gd name="T91" fmla="*/ 525 h 1536"/>
                <a:gd name="T92" fmla="*/ 356 w 2032"/>
                <a:gd name="T93" fmla="*/ 395 h 1536"/>
                <a:gd name="T94" fmla="*/ 460 w 2032"/>
                <a:gd name="T95" fmla="*/ 277 h 1536"/>
                <a:gd name="T96" fmla="*/ 581 w 2032"/>
                <a:gd name="T97" fmla="*/ 17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648" y="131"/>
                  </a:moveTo>
                  <a:lnTo>
                    <a:pt x="717" y="96"/>
                  </a:lnTo>
                  <a:lnTo>
                    <a:pt x="788" y="67"/>
                  </a:lnTo>
                  <a:lnTo>
                    <a:pt x="860" y="43"/>
                  </a:lnTo>
                  <a:lnTo>
                    <a:pt x="934" y="24"/>
                  </a:lnTo>
                  <a:lnTo>
                    <a:pt x="1008" y="11"/>
                  </a:lnTo>
                  <a:lnTo>
                    <a:pt x="1083" y="4"/>
                  </a:lnTo>
                  <a:lnTo>
                    <a:pt x="1157" y="0"/>
                  </a:lnTo>
                  <a:lnTo>
                    <a:pt x="1232" y="0"/>
                  </a:lnTo>
                  <a:lnTo>
                    <a:pt x="1306" y="3"/>
                  </a:lnTo>
                  <a:lnTo>
                    <a:pt x="1377" y="8"/>
                  </a:lnTo>
                  <a:lnTo>
                    <a:pt x="1449" y="17"/>
                  </a:lnTo>
                  <a:lnTo>
                    <a:pt x="1517" y="29"/>
                  </a:lnTo>
                  <a:lnTo>
                    <a:pt x="1583" y="42"/>
                  </a:lnTo>
                  <a:lnTo>
                    <a:pt x="1647" y="55"/>
                  </a:lnTo>
                  <a:lnTo>
                    <a:pt x="1707" y="70"/>
                  </a:lnTo>
                  <a:lnTo>
                    <a:pt x="1762" y="86"/>
                  </a:lnTo>
                  <a:lnTo>
                    <a:pt x="1815" y="102"/>
                  </a:lnTo>
                  <a:lnTo>
                    <a:pt x="1862" y="116"/>
                  </a:lnTo>
                  <a:lnTo>
                    <a:pt x="1905" y="131"/>
                  </a:lnTo>
                  <a:lnTo>
                    <a:pt x="1942" y="146"/>
                  </a:lnTo>
                  <a:lnTo>
                    <a:pt x="1972" y="157"/>
                  </a:lnTo>
                  <a:lnTo>
                    <a:pt x="1999" y="167"/>
                  </a:lnTo>
                  <a:lnTo>
                    <a:pt x="2016" y="175"/>
                  </a:lnTo>
                  <a:lnTo>
                    <a:pt x="2028" y="179"/>
                  </a:lnTo>
                  <a:lnTo>
                    <a:pt x="2032" y="182"/>
                  </a:lnTo>
                  <a:lnTo>
                    <a:pt x="2031" y="186"/>
                  </a:lnTo>
                  <a:lnTo>
                    <a:pt x="2029" y="200"/>
                  </a:lnTo>
                  <a:lnTo>
                    <a:pt x="2026" y="220"/>
                  </a:lnTo>
                  <a:lnTo>
                    <a:pt x="2022" y="249"/>
                  </a:lnTo>
                  <a:lnTo>
                    <a:pt x="2018" y="286"/>
                  </a:lnTo>
                  <a:lnTo>
                    <a:pt x="2009" y="326"/>
                  </a:lnTo>
                  <a:lnTo>
                    <a:pt x="2000" y="375"/>
                  </a:lnTo>
                  <a:lnTo>
                    <a:pt x="1989" y="427"/>
                  </a:lnTo>
                  <a:lnTo>
                    <a:pt x="1975" y="483"/>
                  </a:lnTo>
                  <a:lnTo>
                    <a:pt x="1958" y="542"/>
                  </a:lnTo>
                  <a:lnTo>
                    <a:pt x="1940" y="607"/>
                  </a:lnTo>
                  <a:lnTo>
                    <a:pt x="1919" y="672"/>
                  </a:lnTo>
                  <a:lnTo>
                    <a:pt x="1894" y="738"/>
                  </a:lnTo>
                  <a:lnTo>
                    <a:pt x="1866" y="806"/>
                  </a:lnTo>
                  <a:lnTo>
                    <a:pt x="1835" y="875"/>
                  </a:lnTo>
                  <a:lnTo>
                    <a:pt x="1802" y="944"/>
                  </a:lnTo>
                  <a:lnTo>
                    <a:pt x="1764" y="1011"/>
                  </a:lnTo>
                  <a:lnTo>
                    <a:pt x="1722" y="1076"/>
                  </a:lnTo>
                  <a:lnTo>
                    <a:pt x="1676" y="1141"/>
                  </a:lnTo>
                  <a:lnTo>
                    <a:pt x="1627" y="1202"/>
                  </a:lnTo>
                  <a:lnTo>
                    <a:pt x="1573" y="1259"/>
                  </a:lnTo>
                  <a:lnTo>
                    <a:pt x="1514" y="1313"/>
                  </a:lnTo>
                  <a:lnTo>
                    <a:pt x="1452" y="1361"/>
                  </a:lnTo>
                  <a:lnTo>
                    <a:pt x="1383" y="1405"/>
                  </a:lnTo>
                  <a:lnTo>
                    <a:pt x="1315" y="1440"/>
                  </a:lnTo>
                  <a:lnTo>
                    <a:pt x="1245" y="1469"/>
                  </a:lnTo>
                  <a:lnTo>
                    <a:pt x="1173" y="1494"/>
                  </a:lnTo>
                  <a:lnTo>
                    <a:pt x="1099" y="1511"/>
                  </a:lnTo>
                  <a:lnTo>
                    <a:pt x="1024" y="1524"/>
                  </a:lnTo>
                  <a:lnTo>
                    <a:pt x="950" y="1532"/>
                  </a:lnTo>
                  <a:lnTo>
                    <a:pt x="876" y="1536"/>
                  </a:lnTo>
                  <a:lnTo>
                    <a:pt x="801" y="1536"/>
                  </a:lnTo>
                  <a:lnTo>
                    <a:pt x="727" y="1533"/>
                  </a:lnTo>
                  <a:lnTo>
                    <a:pt x="654" y="1527"/>
                  </a:lnTo>
                  <a:lnTo>
                    <a:pt x="584" y="1518"/>
                  </a:lnTo>
                  <a:lnTo>
                    <a:pt x="515" y="1507"/>
                  </a:lnTo>
                  <a:lnTo>
                    <a:pt x="450" y="1495"/>
                  </a:lnTo>
                  <a:lnTo>
                    <a:pt x="385" y="1481"/>
                  </a:lnTo>
                  <a:lnTo>
                    <a:pt x="326" y="1466"/>
                  </a:lnTo>
                  <a:lnTo>
                    <a:pt x="270" y="1450"/>
                  </a:lnTo>
                  <a:lnTo>
                    <a:pt x="218" y="1434"/>
                  </a:lnTo>
                  <a:lnTo>
                    <a:pt x="170" y="1419"/>
                  </a:lnTo>
                  <a:lnTo>
                    <a:pt x="127" y="1405"/>
                  </a:lnTo>
                  <a:lnTo>
                    <a:pt x="91" y="1390"/>
                  </a:lnTo>
                  <a:lnTo>
                    <a:pt x="59" y="1378"/>
                  </a:lnTo>
                  <a:lnTo>
                    <a:pt x="34" y="1368"/>
                  </a:lnTo>
                  <a:lnTo>
                    <a:pt x="16" y="1361"/>
                  </a:lnTo>
                  <a:lnTo>
                    <a:pt x="5" y="1357"/>
                  </a:lnTo>
                  <a:lnTo>
                    <a:pt x="0" y="1355"/>
                  </a:lnTo>
                  <a:lnTo>
                    <a:pt x="0" y="1349"/>
                  </a:lnTo>
                  <a:lnTo>
                    <a:pt x="3" y="1336"/>
                  </a:lnTo>
                  <a:lnTo>
                    <a:pt x="5" y="1316"/>
                  </a:lnTo>
                  <a:lnTo>
                    <a:pt x="9" y="1287"/>
                  </a:lnTo>
                  <a:lnTo>
                    <a:pt x="15" y="1250"/>
                  </a:lnTo>
                  <a:lnTo>
                    <a:pt x="22" y="1209"/>
                  </a:lnTo>
                  <a:lnTo>
                    <a:pt x="33" y="1161"/>
                  </a:lnTo>
                  <a:lnTo>
                    <a:pt x="44" y="1109"/>
                  </a:lnTo>
                  <a:lnTo>
                    <a:pt x="57" y="1053"/>
                  </a:lnTo>
                  <a:lnTo>
                    <a:pt x="73" y="993"/>
                  </a:lnTo>
                  <a:lnTo>
                    <a:pt x="92" y="929"/>
                  </a:lnTo>
                  <a:lnTo>
                    <a:pt x="114" y="865"/>
                  </a:lnTo>
                  <a:lnTo>
                    <a:pt x="139" y="798"/>
                  </a:lnTo>
                  <a:lnTo>
                    <a:pt x="167" y="729"/>
                  </a:lnTo>
                  <a:lnTo>
                    <a:pt x="197" y="661"/>
                  </a:lnTo>
                  <a:lnTo>
                    <a:pt x="231" y="592"/>
                  </a:lnTo>
                  <a:lnTo>
                    <a:pt x="269" y="525"/>
                  </a:lnTo>
                  <a:lnTo>
                    <a:pt x="311" y="459"/>
                  </a:lnTo>
                  <a:lnTo>
                    <a:pt x="356" y="395"/>
                  </a:lnTo>
                  <a:lnTo>
                    <a:pt x="406" y="334"/>
                  </a:lnTo>
                  <a:lnTo>
                    <a:pt x="460" y="277"/>
                  </a:lnTo>
                  <a:lnTo>
                    <a:pt x="518" y="223"/>
                  </a:lnTo>
                  <a:lnTo>
                    <a:pt x="581" y="175"/>
                  </a:lnTo>
                  <a:lnTo>
                    <a:pt x="648" y="131"/>
                  </a:lnTo>
                </a:path>
              </a:pathLst>
            </a:custGeom>
            <a:gradFill>
              <a:gsLst>
                <a:gs pos="0">
                  <a:srgbClr val="14CD68"/>
                </a:gs>
                <a:gs pos="100000">
                  <a:srgbClr val="0B6E38"/>
                </a:gs>
              </a:gsLst>
              <a:lin ang="5400000" scaled="0"/>
            </a:gradFill>
            <a:ln w="3175">
              <a:solidFill>
                <a:schemeClr val="accent1">
                  <a:lumMod val="60000"/>
                  <a:lumOff val="40000"/>
                </a:schemeClr>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34986" rIns="69972" bIns="34986" anchor="ctr">
              <a:normAutofit/>
            </a:bodyPr>
            <a:lstStyle/>
            <a:p>
              <a:pPr algn="ctr">
                <a:lnSpc>
                  <a:spcPct val="120000"/>
                </a:lnSpc>
              </a:pPr>
              <a:r>
                <a:rPr lang="zh-CN" altLang="en-US" sz="2800" dirty="0">
                  <a:solidFill>
                    <a:srgbClr val="FFFFFF"/>
                  </a:solidFill>
                  <a:latin typeface="+mj-lt"/>
                  <a:ea typeface="+mj-ea"/>
                  <a:cs typeface="+mj-cs"/>
                </a:rPr>
                <a:t>招商简介</a:t>
              </a:r>
            </a:p>
          </p:txBody>
        </p:sp>
        <p:sp>
          <p:nvSpPr>
            <p:cNvPr id="18" name="KSO_GT1"/>
            <p:cNvSpPr>
              <a:spLocks noChangeArrowheads="1"/>
            </p:cNvSpPr>
            <p:nvPr>
              <p:custDataLst>
                <p:tags r:id="rId4"/>
              </p:custDataLst>
            </p:nvPr>
          </p:nvSpPr>
          <p:spPr bwMode="gray">
            <a:xfrm>
              <a:off x="5236" y="5593"/>
              <a:ext cx="1479" cy="1469"/>
            </a:xfrm>
            <a:prstGeom prst="ellipse">
              <a:avLst/>
            </a:prstGeom>
            <a:solidFill>
              <a:srgbClr val="FFFFFF"/>
            </a:solidFill>
            <a:ln w="3175">
              <a:solidFill>
                <a:schemeClr val="accent1">
                  <a:lumMod val="60000"/>
                  <a:lumOff val="40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pPr>
              <a:r>
                <a:rPr lang="en-US" altLang="zh-CN" sz="4000" dirty="0">
                  <a:solidFill>
                    <a:schemeClr val="accent1">
                      <a:lumMod val="50000"/>
                    </a:schemeClr>
                  </a:solidFill>
                </a:rPr>
                <a:t>01</a:t>
              </a:r>
            </a:p>
          </p:txBody>
        </p:sp>
        <p:grpSp>
          <p:nvGrpSpPr>
            <p:cNvPr id="4" name="组合 3"/>
            <p:cNvGrpSpPr/>
            <p:nvPr/>
          </p:nvGrpSpPr>
          <p:grpSpPr>
            <a:xfrm>
              <a:off x="7370" y="3824"/>
              <a:ext cx="6130" cy="5007"/>
              <a:chOff x="7619" y="2298"/>
              <a:chExt cx="6400" cy="5188"/>
            </a:xfrm>
          </p:grpSpPr>
          <p:sp>
            <p:nvSpPr>
              <p:cNvPr id="73730" name="AutoShape 3"/>
              <p:cNvSpPr/>
              <p:nvPr/>
            </p:nvSpPr>
            <p:spPr>
              <a:xfrm>
                <a:off x="10484" y="3498"/>
                <a:ext cx="718" cy="600"/>
              </a:xfrm>
              <a:prstGeom prst="downArrow">
                <a:avLst>
                  <a:gd name="adj1" fmla="val 58888"/>
                  <a:gd name="adj2" fmla="val 60000"/>
                </a:avLst>
              </a:prstGeom>
              <a:solidFill>
                <a:schemeClr val="accent1"/>
              </a:solidFill>
              <a:ln w="19050" cap="flat" cmpd="sng">
                <a:solidFill>
                  <a:srgbClr val="FFFFFF"/>
                </a:solidFill>
                <a:prstDash val="solid"/>
                <a:miter/>
                <a:headEnd type="none" w="med" len="med"/>
                <a:tailEnd type="none" w="med" len="med"/>
              </a:ln>
              <a:effectLst>
                <a:outerShdw dist="35921" dir="2699999" algn="ctr" rotWithShape="0">
                  <a:srgbClr val="B2B2B2">
                    <a:alpha val="50000"/>
                  </a:srgbClr>
                </a:outerShdw>
              </a:effectLst>
            </p:spPr>
            <p:txBody>
              <a:bodyPr wrap="none" anchor="ctr"/>
              <a:lstStyle/>
              <a:p>
                <a:pPr lvl="0" indent="0"/>
                <a:endParaRPr lang="zh-CN" altLang="en-US" dirty="0">
                  <a:latin typeface="Arial" panose="020B0604020202020204" pitchFamily="34" charset="0"/>
                  <a:ea typeface="宋体" panose="02010600030101010101" pitchFamily="2" charset="-122"/>
                </a:endParaRPr>
              </a:p>
            </p:txBody>
          </p:sp>
          <p:sp>
            <p:nvSpPr>
              <p:cNvPr id="73731" name="AutoShape 4"/>
              <p:cNvSpPr/>
              <p:nvPr/>
            </p:nvSpPr>
            <p:spPr>
              <a:xfrm>
                <a:off x="10504" y="5333"/>
                <a:ext cx="718" cy="600"/>
              </a:xfrm>
              <a:prstGeom prst="downArrow">
                <a:avLst>
                  <a:gd name="adj1" fmla="val 58888"/>
                  <a:gd name="adj2" fmla="val 60000"/>
                </a:avLst>
              </a:prstGeom>
              <a:solidFill>
                <a:schemeClr val="accent2"/>
              </a:solidFill>
              <a:ln w="19050" cap="flat" cmpd="sng">
                <a:solidFill>
                  <a:srgbClr val="FFFFFF"/>
                </a:solidFill>
                <a:prstDash val="solid"/>
                <a:miter/>
                <a:headEnd type="none" w="med" len="med"/>
                <a:tailEnd type="none" w="med" len="med"/>
              </a:ln>
              <a:effectLst>
                <a:outerShdw dist="35921" dir="2699999" algn="ctr" rotWithShape="0">
                  <a:srgbClr val="B2B2B2">
                    <a:alpha val="50000"/>
                  </a:srgbClr>
                </a:outerShdw>
              </a:effectLst>
            </p:spPr>
            <p:txBody>
              <a:bodyPr wrap="none" anchor="ctr"/>
              <a:lstStyle/>
              <a:p>
                <a:pPr lvl="0" indent="0"/>
                <a:endParaRPr lang="zh-CN" altLang="en-US" dirty="0">
                  <a:latin typeface="Arial" panose="020B0604020202020204" pitchFamily="34" charset="0"/>
                  <a:ea typeface="宋体" panose="02010600030101010101" pitchFamily="2" charset="-122"/>
                </a:endParaRPr>
              </a:p>
            </p:txBody>
          </p:sp>
          <p:sp>
            <p:nvSpPr>
              <p:cNvPr id="73735" name="Rectangle 8"/>
              <p:cNvSpPr/>
              <p:nvPr/>
            </p:nvSpPr>
            <p:spPr>
              <a:xfrm>
                <a:off x="7619" y="2298"/>
                <a:ext cx="6380" cy="1440"/>
              </a:xfrm>
              <a:prstGeom prst="rect">
                <a:avLst/>
              </a:prstGeom>
              <a:solidFill>
                <a:srgbClr val="55EB55"/>
              </a:solidFill>
              <a:ln w="6350" cap="flat" cmpd="sng">
                <a:solidFill>
                  <a:srgbClr val="FFFFFF"/>
                </a:solidFill>
                <a:prstDash val="solid"/>
                <a:miter/>
                <a:headEnd type="none" w="med" len="med"/>
                <a:tailEnd type="none" w="med" len="med"/>
              </a:ln>
              <a:effectLst>
                <a:innerShdw blurRad="63500" dist="50800" dir="13500000">
                  <a:prstClr val="black">
                    <a:alpha val="50000"/>
                  </a:prstClr>
                </a:innerShdw>
              </a:effectLst>
            </p:spPr>
            <p:txBody>
              <a:bodyPr wrap="none" anchor="ctr"/>
              <a:lstStyle/>
              <a:p>
                <a:pPr lvl="0" indent="0"/>
                <a:endParaRPr lang="zh-CN" altLang="en-US" dirty="0">
                  <a:latin typeface="Arial" panose="020B0604020202020204" pitchFamily="34" charset="0"/>
                  <a:ea typeface="宋体" panose="02010600030101010101" pitchFamily="2" charset="-122"/>
                </a:endParaRPr>
              </a:p>
            </p:txBody>
          </p:sp>
          <p:sp>
            <p:nvSpPr>
              <p:cNvPr id="73740" name="Rectangle 13"/>
              <p:cNvSpPr/>
              <p:nvPr/>
            </p:nvSpPr>
            <p:spPr>
              <a:xfrm>
                <a:off x="7639" y="4143"/>
                <a:ext cx="6380" cy="1440"/>
              </a:xfrm>
              <a:prstGeom prst="rect">
                <a:avLst/>
              </a:prstGeom>
              <a:solidFill>
                <a:srgbClr val="D8C600"/>
              </a:solidFill>
              <a:ln w="9525" cap="flat" cmpd="sng">
                <a:solidFill>
                  <a:srgbClr val="FFFFFF"/>
                </a:solidFill>
                <a:prstDash val="solid"/>
                <a:miter/>
                <a:headEnd type="none" w="med" len="med"/>
                <a:tailEnd type="none" w="med" len="med"/>
              </a:ln>
              <a:effectLst>
                <a:innerShdw blurRad="63500" dist="50800" dir="10800000">
                  <a:prstClr val="black">
                    <a:alpha val="50000"/>
                  </a:prstClr>
                </a:innerShdw>
              </a:effectLst>
            </p:spPr>
            <p:txBody>
              <a:bodyPr wrap="none" anchor="ctr"/>
              <a:lstStyle/>
              <a:p>
                <a:pPr lvl="0" indent="0"/>
                <a:endParaRPr lang="zh-CN" altLang="en-US" dirty="0">
                  <a:latin typeface="Arial" panose="020B0604020202020204" pitchFamily="34" charset="0"/>
                  <a:ea typeface="宋体" panose="02010600030101010101" pitchFamily="2" charset="-122"/>
                </a:endParaRPr>
              </a:p>
            </p:txBody>
          </p:sp>
          <p:sp>
            <p:nvSpPr>
              <p:cNvPr id="73745" name="Rectangle 18"/>
              <p:cNvSpPr/>
              <p:nvPr/>
            </p:nvSpPr>
            <p:spPr>
              <a:xfrm>
                <a:off x="7619" y="6046"/>
                <a:ext cx="6380" cy="1440"/>
              </a:xfrm>
              <a:prstGeom prst="rect">
                <a:avLst/>
              </a:prstGeom>
              <a:solidFill>
                <a:srgbClr val="00B0F0"/>
              </a:solidFill>
              <a:ln w="9525" cap="flat" cmpd="sng">
                <a:solidFill>
                  <a:srgbClr val="FFFFFF"/>
                </a:solidFill>
                <a:prstDash val="solid"/>
                <a:miter/>
                <a:headEnd type="none" w="med" len="med"/>
                <a:tailEnd type="none" w="med" len="med"/>
              </a:ln>
              <a:effectLst>
                <a:innerShdw blurRad="63500" dist="50800" dir="10800000">
                  <a:prstClr val="black">
                    <a:alpha val="50000"/>
                  </a:prstClr>
                </a:innerShdw>
              </a:effectLst>
            </p:spPr>
            <p:txBody>
              <a:bodyPr wrap="none" anchor="ctr"/>
              <a:lstStyle/>
              <a:p>
                <a:pPr lvl="0" indent="0"/>
                <a:endParaRPr lang="zh-CN" altLang="en-US" dirty="0">
                  <a:latin typeface="Arial" panose="020B0604020202020204" pitchFamily="34" charset="0"/>
                  <a:ea typeface="宋体" panose="02010600030101010101" pitchFamily="2" charset="-122"/>
                </a:endParaRPr>
              </a:p>
            </p:txBody>
          </p:sp>
          <p:sp>
            <p:nvSpPr>
              <p:cNvPr id="73754" name="Text Box 27"/>
              <p:cNvSpPr txBox="1"/>
              <p:nvPr/>
            </p:nvSpPr>
            <p:spPr>
              <a:xfrm>
                <a:off x="8914" y="2595"/>
                <a:ext cx="3830" cy="742"/>
              </a:xfrm>
              <a:prstGeom prst="rect">
                <a:avLst/>
              </a:prstGeom>
              <a:noFill/>
              <a:ln w="9525">
                <a:noFill/>
              </a:ln>
            </p:spPr>
            <p:txBody>
              <a:bodyPr anchor="t">
                <a:spAutoFit/>
              </a:bodyPr>
              <a:lstStyle/>
              <a:p>
                <a:pPr lvl="0" indent="0" algn="ctr">
                  <a:spcBef>
                    <a:spcPct val="50000"/>
                  </a:spcBef>
                </a:pPr>
                <a:r>
                  <a:rPr lang="zh-CN" altLang="en-US" sz="2800" b="1" dirty="0">
                    <a:solidFill>
                      <a:schemeClr val="accent3">
                        <a:lumMod val="50000"/>
                      </a:schemeClr>
                    </a:solidFill>
                    <a:latin typeface="Arial" panose="020B0604020202020204" pitchFamily="34" charset="0"/>
                    <a:ea typeface="宋体" panose="02010600030101010101" pitchFamily="2" charset="-122"/>
                  </a:rPr>
                  <a:t>招商方向</a:t>
                </a:r>
              </a:p>
            </p:txBody>
          </p:sp>
          <p:sp>
            <p:nvSpPr>
              <p:cNvPr id="73755" name="Text Box 28"/>
              <p:cNvSpPr txBox="1"/>
              <p:nvPr/>
            </p:nvSpPr>
            <p:spPr>
              <a:xfrm>
                <a:off x="8969" y="4441"/>
                <a:ext cx="3830" cy="742"/>
              </a:xfrm>
              <a:prstGeom prst="rect">
                <a:avLst/>
              </a:prstGeom>
              <a:noFill/>
              <a:ln w="9525">
                <a:noFill/>
              </a:ln>
            </p:spPr>
            <p:txBody>
              <a:bodyPr anchor="t">
                <a:spAutoFit/>
              </a:bodyPr>
              <a:lstStyle/>
              <a:p>
                <a:pPr lvl="0" indent="0" algn="ctr">
                  <a:spcBef>
                    <a:spcPct val="50000"/>
                  </a:spcBef>
                </a:pPr>
                <a:r>
                  <a:rPr lang="zh-CN" altLang="en-US" sz="2800" b="1" dirty="0">
                    <a:solidFill>
                      <a:schemeClr val="accent1">
                        <a:lumMod val="50000"/>
                      </a:schemeClr>
                    </a:solidFill>
                    <a:latin typeface="Arial" panose="020B0604020202020204" pitchFamily="34" charset="0"/>
                    <a:ea typeface="宋体" panose="02010600030101010101" pitchFamily="2" charset="-122"/>
                  </a:rPr>
                  <a:t>招商目的</a:t>
                </a:r>
              </a:p>
            </p:txBody>
          </p:sp>
          <p:sp>
            <p:nvSpPr>
              <p:cNvPr id="73756" name="Text Box 29"/>
              <p:cNvSpPr txBox="1"/>
              <p:nvPr/>
            </p:nvSpPr>
            <p:spPr>
              <a:xfrm>
                <a:off x="8948" y="6343"/>
                <a:ext cx="3830" cy="742"/>
              </a:xfrm>
              <a:prstGeom prst="rect">
                <a:avLst/>
              </a:prstGeom>
              <a:noFill/>
              <a:ln w="9525">
                <a:noFill/>
              </a:ln>
            </p:spPr>
            <p:txBody>
              <a:bodyPr anchor="t">
                <a:spAutoFit/>
              </a:bodyPr>
              <a:lstStyle/>
              <a:p>
                <a:pPr lvl="0" indent="0" algn="ctr">
                  <a:spcBef>
                    <a:spcPct val="50000"/>
                  </a:spcBef>
                </a:pPr>
                <a:r>
                  <a:rPr lang="zh-CN" altLang="en-US" sz="2800" b="1" dirty="0">
                    <a:solidFill>
                      <a:schemeClr val="accent2">
                        <a:lumMod val="50000"/>
                      </a:schemeClr>
                    </a:solidFill>
                    <a:latin typeface="Arial" panose="020B0604020202020204" pitchFamily="34" charset="0"/>
                    <a:ea typeface="宋体" panose="02010600030101010101" pitchFamily="2" charset="-122"/>
                  </a:rPr>
                  <a:t>招商优势</a:t>
                </a:r>
              </a:p>
            </p:txBody>
          </p:sp>
        </p:grpSp>
      </p:gr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378966" y="163389"/>
            <a:ext cx="7004858" cy="855752"/>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75000"/>
                  </a:schemeClr>
                </a:solidFill>
                <a:effectLst/>
                <a:latin typeface="+mn-lt"/>
                <a:ea typeface="+mj-ea"/>
                <a:cs typeface="+mj-cs"/>
              </a:defRPr>
            </a:lvl1pPr>
          </a:lstStyle>
          <a:p>
            <a:r>
              <a:rPr lang="en-US" altLang="zh-CN" sz="4000" dirty="0">
                <a:solidFill>
                  <a:srgbClr val="00B050"/>
                </a:solidFill>
                <a:effectLst>
                  <a:innerShdw blurRad="63500" dist="50800" dir="13500000">
                    <a:srgbClr val="000000">
                      <a:alpha val="50000"/>
                    </a:srgbClr>
                  </a:innerShdw>
                </a:effectLst>
                <a:latin typeface="+mj-lt"/>
              </a:rPr>
              <a:t>2 </a:t>
            </a:r>
            <a:r>
              <a:rPr lang="zh-CN" altLang="en-US" sz="4000" dirty="0">
                <a:solidFill>
                  <a:srgbClr val="00B050"/>
                </a:solidFill>
                <a:effectLst>
                  <a:innerShdw blurRad="63500" dist="50800" dir="13500000">
                    <a:srgbClr val="000000">
                      <a:alpha val="50000"/>
                    </a:srgbClr>
                  </a:innerShdw>
                </a:effectLst>
                <a:latin typeface="+mj-lt"/>
              </a:rPr>
              <a:t>招商项目</a:t>
            </a:r>
            <a:r>
              <a:rPr lang="en-US" altLang="zh-CN" sz="4000" dirty="0">
                <a:solidFill>
                  <a:srgbClr val="00B050"/>
                </a:solidFill>
                <a:effectLst>
                  <a:innerShdw blurRad="63500" dist="50800" dir="13500000">
                    <a:srgbClr val="000000">
                      <a:alpha val="50000"/>
                    </a:srgbClr>
                  </a:innerShdw>
                </a:effectLst>
                <a:latin typeface="+mj-lt"/>
              </a:rPr>
              <a:t>(2)—</a:t>
            </a:r>
            <a:r>
              <a:rPr lang="zh-CN" altLang="en-US" sz="4000" dirty="0">
                <a:solidFill>
                  <a:srgbClr val="00B050"/>
                </a:solidFill>
                <a:effectLst>
                  <a:innerShdw blurRad="63500" dist="50800" dir="13500000">
                    <a:srgbClr val="000000">
                      <a:alpha val="50000"/>
                    </a:srgbClr>
                  </a:innerShdw>
                </a:effectLst>
                <a:latin typeface="+mj-lt"/>
              </a:rPr>
              <a:t>招商比例分配</a:t>
            </a:r>
          </a:p>
        </p:txBody>
      </p:sp>
      <p:grpSp>
        <p:nvGrpSpPr>
          <p:cNvPr id="9" name="组合 8"/>
          <p:cNvGrpSpPr/>
          <p:nvPr/>
        </p:nvGrpSpPr>
        <p:grpSpPr>
          <a:xfrm>
            <a:off x="1457325" y="3071233"/>
            <a:ext cx="3111923" cy="1281407"/>
            <a:chOff x="2314" y="5442"/>
            <a:chExt cx="4401" cy="1772"/>
          </a:xfrm>
        </p:grpSpPr>
        <p:sp>
          <p:nvSpPr>
            <p:cNvPr id="10" name="Freeform 7"/>
            <p:cNvSpPr/>
            <p:nvPr>
              <p:custDataLst>
                <p:tags r:id="rId3"/>
              </p:custDataLst>
            </p:nvPr>
          </p:nvSpPr>
          <p:spPr bwMode="gray">
            <a:xfrm>
              <a:off x="2314" y="5442"/>
              <a:ext cx="3367" cy="1772"/>
            </a:xfrm>
            <a:custGeom>
              <a:avLst/>
              <a:gdLst>
                <a:gd name="T0" fmla="*/ 717 w 2032"/>
                <a:gd name="T1" fmla="*/ 96 h 1536"/>
                <a:gd name="T2" fmla="*/ 860 w 2032"/>
                <a:gd name="T3" fmla="*/ 43 h 1536"/>
                <a:gd name="T4" fmla="*/ 1008 w 2032"/>
                <a:gd name="T5" fmla="*/ 11 h 1536"/>
                <a:gd name="T6" fmla="*/ 1157 w 2032"/>
                <a:gd name="T7" fmla="*/ 0 h 1536"/>
                <a:gd name="T8" fmla="*/ 1306 w 2032"/>
                <a:gd name="T9" fmla="*/ 3 h 1536"/>
                <a:gd name="T10" fmla="*/ 1449 w 2032"/>
                <a:gd name="T11" fmla="*/ 17 h 1536"/>
                <a:gd name="T12" fmla="*/ 1583 w 2032"/>
                <a:gd name="T13" fmla="*/ 42 h 1536"/>
                <a:gd name="T14" fmla="*/ 1707 w 2032"/>
                <a:gd name="T15" fmla="*/ 70 h 1536"/>
                <a:gd name="T16" fmla="*/ 1815 w 2032"/>
                <a:gd name="T17" fmla="*/ 102 h 1536"/>
                <a:gd name="T18" fmla="*/ 1905 w 2032"/>
                <a:gd name="T19" fmla="*/ 131 h 1536"/>
                <a:gd name="T20" fmla="*/ 1972 w 2032"/>
                <a:gd name="T21" fmla="*/ 157 h 1536"/>
                <a:gd name="T22" fmla="*/ 2016 w 2032"/>
                <a:gd name="T23" fmla="*/ 175 h 1536"/>
                <a:gd name="T24" fmla="*/ 2032 w 2032"/>
                <a:gd name="T25" fmla="*/ 182 h 1536"/>
                <a:gd name="T26" fmla="*/ 2029 w 2032"/>
                <a:gd name="T27" fmla="*/ 200 h 1536"/>
                <a:gd name="T28" fmla="*/ 2022 w 2032"/>
                <a:gd name="T29" fmla="*/ 249 h 1536"/>
                <a:gd name="T30" fmla="*/ 2009 w 2032"/>
                <a:gd name="T31" fmla="*/ 326 h 1536"/>
                <a:gd name="T32" fmla="*/ 1989 w 2032"/>
                <a:gd name="T33" fmla="*/ 427 h 1536"/>
                <a:gd name="T34" fmla="*/ 1958 w 2032"/>
                <a:gd name="T35" fmla="*/ 542 h 1536"/>
                <a:gd name="T36" fmla="*/ 1919 w 2032"/>
                <a:gd name="T37" fmla="*/ 672 h 1536"/>
                <a:gd name="T38" fmla="*/ 1866 w 2032"/>
                <a:gd name="T39" fmla="*/ 806 h 1536"/>
                <a:gd name="T40" fmla="*/ 1802 w 2032"/>
                <a:gd name="T41" fmla="*/ 944 h 1536"/>
                <a:gd name="T42" fmla="*/ 1722 w 2032"/>
                <a:gd name="T43" fmla="*/ 1076 h 1536"/>
                <a:gd name="T44" fmla="*/ 1627 w 2032"/>
                <a:gd name="T45" fmla="*/ 1202 h 1536"/>
                <a:gd name="T46" fmla="*/ 1514 w 2032"/>
                <a:gd name="T47" fmla="*/ 1313 h 1536"/>
                <a:gd name="T48" fmla="*/ 1383 w 2032"/>
                <a:gd name="T49" fmla="*/ 1405 h 1536"/>
                <a:gd name="T50" fmla="*/ 1245 w 2032"/>
                <a:gd name="T51" fmla="*/ 1469 h 1536"/>
                <a:gd name="T52" fmla="*/ 1099 w 2032"/>
                <a:gd name="T53" fmla="*/ 1511 h 1536"/>
                <a:gd name="T54" fmla="*/ 950 w 2032"/>
                <a:gd name="T55" fmla="*/ 1532 h 1536"/>
                <a:gd name="T56" fmla="*/ 801 w 2032"/>
                <a:gd name="T57" fmla="*/ 1536 h 1536"/>
                <a:gd name="T58" fmla="*/ 654 w 2032"/>
                <a:gd name="T59" fmla="*/ 1527 h 1536"/>
                <a:gd name="T60" fmla="*/ 515 w 2032"/>
                <a:gd name="T61" fmla="*/ 1507 h 1536"/>
                <a:gd name="T62" fmla="*/ 385 w 2032"/>
                <a:gd name="T63" fmla="*/ 1481 h 1536"/>
                <a:gd name="T64" fmla="*/ 270 w 2032"/>
                <a:gd name="T65" fmla="*/ 1450 h 1536"/>
                <a:gd name="T66" fmla="*/ 170 w 2032"/>
                <a:gd name="T67" fmla="*/ 1419 h 1536"/>
                <a:gd name="T68" fmla="*/ 91 w 2032"/>
                <a:gd name="T69" fmla="*/ 1390 h 1536"/>
                <a:gd name="T70" fmla="*/ 34 w 2032"/>
                <a:gd name="T71" fmla="*/ 1368 h 1536"/>
                <a:gd name="T72" fmla="*/ 5 w 2032"/>
                <a:gd name="T73" fmla="*/ 1357 h 1536"/>
                <a:gd name="T74" fmla="*/ 0 w 2032"/>
                <a:gd name="T75" fmla="*/ 1349 h 1536"/>
                <a:gd name="T76" fmla="*/ 5 w 2032"/>
                <a:gd name="T77" fmla="*/ 1316 h 1536"/>
                <a:gd name="T78" fmla="*/ 15 w 2032"/>
                <a:gd name="T79" fmla="*/ 1250 h 1536"/>
                <a:gd name="T80" fmla="*/ 33 w 2032"/>
                <a:gd name="T81" fmla="*/ 1161 h 1536"/>
                <a:gd name="T82" fmla="*/ 57 w 2032"/>
                <a:gd name="T83" fmla="*/ 1053 h 1536"/>
                <a:gd name="T84" fmla="*/ 92 w 2032"/>
                <a:gd name="T85" fmla="*/ 929 h 1536"/>
                <a:gd name="T86" fmla="*/ 139 w 2032"/>
                <a:gd name="T87" fmla="*/ 798 h 1536"/>
                <a:gd name="T88" fmla="*/ 197 w 2032"/>
                <a:gd name="T89" fmla="*/ 661 h 1536"/>
                <a:gd name="T90" fmla="*/ 269 w 2032"/>
                <a:gd name="T91" fmla="*/ 525 h 1536"/>
                <a:gd name="T92" fmla="*/ 356 w 2032"/>
                <a:gd name="T93" fmla="*/ 395 h 1536"/>
                <a:gd name="T94" fmla="*/ 460 w 2032"/>
                <a:gd name="T95" fmla="*/ 277 h 1536"/>
                <a:gd name="T96" fmla="*/ 581 w 2032"/>
                <a:gd name="T97" fmla="*/ 17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648" y="131"/>
                  </a:moveTo>
                  <a:lnTo>
                    <a:pt x="717" y="96"/>
                  </a:lnTo>
                  <a:lnTo>
                    <a:pt x="788" y="67"/>
                  </a:lnTo>
                  <a:lnTo>
                    <a:pt x="860" y="43"/>
                  </a:lnTo>
                  <a:lnTo>
                    <a:pt x="934" y="24"/>
                  </a:lnTo>
                  <a:lnTo>
                    <a:pt x="1008" y="11"/>
                  </a:lnTo>
                  <a:lnTo>
                    <a:pt x="1083" y="4"/>
                  </a:lnTo>
                  <a:lnTo>
                    <a:pt x="1157" y="0"/>
                  </a:lnTo>
                  <a:lnTo>
                    <a:pt x="1232" y="0"/>
                  </a:lnTo>
                  <a:lnTo>
                    <a:pt x="1306" y="3"/>
                  </a:lnTo>
                  <a:lnTo>
                    <a:pt x="1377" y="8"/>
                  </a:lnTo>
                  <a:lnTo>
                    <a:pt x="1449" y="17"/>
                  </a:lnTo>
                  <a:lnTo>
                    <a:pt x="1517" y="29"/>
                  </a:lnTo>
                  <a:lnTo>
                    <a:pt x="1583" y="42"/>
                  </a:lnTo>
                  <a:lnTo>
                    <a:pt x="1647" y="55"/>
                  </a:lnTo>
                  <a:lnTo>
                    <a:pt x="1707" y="70"/>
                  </a:lnTo>
                  <a:lnTo>
                    <a:pt x="1762" y="86"/>
                  </a:lnTo>
                  <a:lnTo>
                    <a:pt x="1815" y="102"/>
                  </a:lnTo>
                  <a:lnTo>
                    <a:pt x="1862" y="116"/>
                  </a:lnTo>
                  <a:lnTo>
                    <a:pt x="1905" y="131"/>
                  </a:lnTo>
                  <a:lnTo>
                    <a:pt x="1942" y="146"/>
                  </a:lnTo>
                  <a:lnTo>
                    <a:pt x="1972" y="157"/>
                  </a:lnTo>
                  <a:lnTo>
                    <a:pt x="1999" y="167"/>
                  </a:lnTo>
                  <a:lnTo>
                    <a:pt x="2016" y="175"/>
                  </a:lnTo>
                  <a:lnTo>
                    <a:pt x="2028" y="179"/>
                  </a:lnTo>
                  <a:lnTo>
                    <a:pt x="2032" y="182"/>
                  </a:lnTo>
                  <a:lnTo>
                    <a:pt x="2031" y="186"/>
                  </a:lnTo>
                  <a:lnTo>
                    <a:pt x="2029" y="200"/>
                  </a:lnTo>
                  <a:lnTo>
                    <a:pt x="2026" y="220"/>
                  </a:lnTo>
                  <a:lnTo>
                    <a:pt x="2022" y="249"/>
                  </a:lnTo>
                  <a:lnTo>
                    <a:pt x="2018" y="286"/>
                  </a:lnTo>
                  <a:lnTo>
                    <a:pt x="2009" y="326"/>
                  </a:lnTo>
                  <a:lnTo>
                    <a:pt x="2000" y="375"/>
                  </a:lnTo>
                  <a:lnTo>
                    <a:pt x="1989" y="427"/>
                  </a:lnTo>
                  <a:lnTo>
                    <a:pt x="1975" y="483"/>
                  </a:lnTo>
                  <a:lnTo>
                    <a:pt x="1958" y="542"/>
                  </a:lnTo>
                  <a:lnTo>
                    <a:pt x="1940" y="607"/>
                  </a:lnTo>
                  <a:lnTo>
                    <a:pt x="1919" y="672"/>
                  </a:lnTo>
                  <a:lnTo>
                    <a:pt x="1894" y="738"/>
                  </a:lnTo>
                  <a:lnTo>
                    <a:pt x="1866" y="806"/>
                  </a:lnTo>
                  <a:lnTo>
                    <a:pt x="1835" y="875"/>
                  </a:lnTo>
                  <a:lnTo>
                    <a:pt x="1802" y="944"/>
                  </a:lnTo>
                  <a:lnTo>
                    <a:pt x="1764" y="1011"/>
                  </a:lnTo>
                  <a:lnTo>
                    <a:pt x="1722" y="1076"/>
                  </a:lnTo>
                  <a:lnTo>
                    <a:pt x="1676" y="1141"/>
                  </a:lnTo>
                  <a:lnTo>
                    <a:pt x="1627" y="1202"/>
                  </a:lnTo>
                  <a:lnTo>
                    <a:pt x="1573" y="1259"/>
                  </a:lnTo>
                  <a:lnTo>
                    <a:pt x="1514" y="1313"/>
                  </a:lnTo>
                  <a:lnTo>
                    <a:pt x="1452" y="1361"/>
                  </a:lnTo>
                  <a:lnTo>
                    <a:pt x="1383" y="1405"/>
                  </a:lnTo>
                  <a:lnTo>
                    <a:pt x="1315" y="1440"/>
                  </a:lnTo>
                  <a:lnTo>
                    <a:pt x="1245" y="1469"/>
                  </a:lnTo>
                  <a:lnTo>
                    <a:pt x="1173" y="1494"/>
                  </a:lnTo>
                  <a:lnTo>
                    <a:pt x="1099" y="1511"/>
                  </a:lnTo>
                  <a:lnTo>
                    <a:pt x="1024" y="1524"/>
                  </a:lnTo>
                  <a:lnTo>
                    <a:pt x="950" y="1532"/>
                  </a:lnTo>
                  <a:lnTo>
                    <a:pt x="876" y="1536"/>
                  </a:lnTo>
                  <a:lnTo>
                    <a:pt x="801" y="1536"/>
                  </a:lnTo>
                  <a:lnTo>
                    <a:pt x="727" y="1533"/>
                  </a:lnTo>
                  <a:lnTo>
                    <a:pt x="654" y="1527"/>
                  </a:lnTo>
                  <a:lnTo>
                    <a:pt x="584" y="1518"/>
                  </a:lnTo>
                  <a:lnTo>
                    <a:pt x="515" y="1507"/>
                  </a:lnTo>
                  <a:lnTo>
                    <a:pt x="450" y="1495"/>
                  </a:lnTo>
                  <a:lnTo>
                    <a:pt x="385" y="1481"/>
                  </a:lnTo>
                  <a:lnTo>
                    <a:pt x="326" y="1466"/>
                  </a:lnTo>
                  <a:lnTo>
                    <a:pt x="270" y="1450"/>
                  </a:lnTo>
                  <a:lnTo>
                    <a:pt x="218" y="1434"/>
                  </a:lnTo>
                  <a:lnTo>
                    <a:pt x="170" y="1419"/>
                  </a:lnTo>
                  <a:lnTo>
                    <a:pt x="127" y="1405"/>
                  </a:lnTo>
                  <a:lnTo>
                    <a:pt x="91" y="1390"/>
                  </a:lnTo>
                  <a:lnTo>
                    <a:pt x="59" y="1378"/>
                  </a:lnTo>
                  <a:lnTo>
                    <a:pt x="34" y="1368"/>
                  </a:lnTo>
                  <a:lnTo>
                    <a:pt x="16" y="1361"/>
                  </a:lnTo>
                  <a:lnTo>
                    <a:pt x="5" y="1357"/>
                  </a:lnTo>
                  <a:lnTo>
                    <a:pt x="0" y="1355"/>
                  </a:lnTo>
                  <a:lnTo>
                    <a:pt x="0" y="1349"/>
                  </a:lnTo>
                  <a:lnTo>
                    <a:pt x="3" y="1336"/>
                  </a:lnTo>
                  <a:lnTo>
                    <a:pt x="5" y="1316"/>
                  </a:lnTo>
                  <a:lnTo>
                    <a:pt x="9" y="1287"/>
                  </a:lnTo>
                  <a:lnTo>
                    <a:pt x="15" y="1250"/>
                  </a:lnTo>
                  <a:lnTo>
                    <a:pt x="22" y="1209"/>
                  </a:lnTo>
                  <a:lnTo>
                    <a:pt x="33" y="1161"/>
                  </a:lnTo>
                  <a:lnTo>
                    <a:pt x="44" y="1109"/>
                  </a:lnTo>
                  <a:lnTo>
                    <a:pt x="57" y="1053"/>
                  </a:lnTo>
                  <a:lnTo>
                    <a:pt x="73" y="993"/>
                  </a:lnTo>
                  <a:lnTo>
                    <a:pt x="92" y="929"/>
                  </a:lnTo>
                  <a:lnTo>
                    <a:pt x="114" y="865"/>
                  </a:lnTo>
                  <a:lnTo>
                    <a:pt x="139" y="798"/>
                  </a:lnTo>
                  <a:lnTo>
                    <a:pt x="167" y="729"/>
                  </a:lnTo>
                  <a:lnTo>
                    <a:pt x="197" y="661"/>
                  </a:lnTo>
                  <a:lnTo>
                    <a:pt x="231" y="592"/>
                  </a:lnTo>
                  <a:lnTo>
                    <a:pt x="269" y="525"/>
                  </a:lnTo>
                  <a:lnTo>
                    <a:pt x="311" y="459"/>
                  </a:lnTo>
                  <a:lnTo>
                    <a:pt x="356" y="395"/>
                  </a:lnTo>
                  <a:lnTo>
                    <a:pt x="406" y="334"/>
                  </a:lnTo>
                  <a:lnTo>
                    <a:pt x="460" y="277"/>
                  </a:lnTo>
                  <a:lnTo>
                    <a:pt x="518" y="223"/>
                  </a:lnTo>
                  <a:lnTo>
                    <a:pt x="581" y="175"/>
                  </a:lnTo>
                  <a:lnTo>
                    <a:pt x="648" y="131"/>
                  </a:lnTo>
                </a:path>
              </a:pathLst>
            </a:custGeom>
            <a:gradFill>
              <a:gsLst>
                <a:gs pos="0">
                  <a:srgbClr val="14CD68"/>
                </a:gs>
                <a:gs pos="100000">
                  <a:srgbClr val="0B6E38"/>
                </a:gs>
              </a:gsLst>
              <a:lin ang="5400000" scaled="0"/>
            </a:gradFill>
            <a:ln w="3175">
              <a:solidFill>
                <a:schemeClr val="accent1">
                  <a:lumMod val="60000"/>
                  <a:lumOff val="40000"/>
                </a:schemeClr>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34986" rIns="69972" bIns="34986" anchor="ctr">
              <a:normAutofit/>
            </a:bodyPr>
            <a:lstStyle/>
            <a:p>
              <a:pPr algn="ctr">
                <a:lnSpc>
                  <a:spcPct val="120000"/>
                </a:lnSpc>
              </a:pPr>
              <a:r>
                <a:rPr lang="zh-CN" altLang="en-US" sz="2800" dirty="0">
                  <a:solidFill>
                    <a:srgbClr val="FFFFFF"/>
                  </a:solidFill>
                  <a:latin typeface="+mj-lt"/>
                  <a:ea typeface="+mj-ea"/>
                  <a:cs typeface="+mj-cs"/>
                </a:rPr>
                <a:t>比例分配</a:t>
              </a:r>
            </a:p>
          </p:txBody>
        </p:sp>
        <p:sp>
          <p:nvSpPr>
            <p:cNvPr id="11" name="KSO_GT1"/>
            <p:cNvSpPr>
              <a:spLocks noChangeArrowheads="1"/>
            </p:cNvSpPr>
            <p:nvPr>
              <p:custDataLst>
                <p:tags r:id="rId4"/>
              </p:custDataLst>
            </p:nvPr>
          </p:nvSpPr>
          <p:spPr bwMode="gray">
            <a:xfrm>
              <a:off x="5236" y="5593"/>
              <a:ext cx="1479" cy="1469"/>
            </a:xfrm>
            <a:prstGeom prst="ellipse">
              <a:avLst/>
            </a:prstGeom>
            <a:solidFill>
              <a:srgbClr val="FFFFFF"/>
            </a:solidFill>
            <a:ln w="3175">
              <a:solidFill>
                <a:schemeClr val="accent1">
                  <a:lumMod val="60000"/>
                  <a:lumOff val="40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pPr>
              <a:r>
                <a:rPr lang="en-US" altLang="zh-CN" sz="4000" dirty="0">
                  <a:solidFill>
                    <a:schemeClr val="accent1">
                      <a:lumMod val="50000"/>
                    </a:schemeClr>
                  </a:solidFill>
                </a:rPr>
                <a:t>02</a:t>
              </a:r>
            </a:p>
          </p:txBody>
        </p:sp>
      </p:grpSp>
      <p:graphicFrame>
        <p:nvGraphicFramePr>
          <p:cNvPr id="13" name="图表 12"/>
          <p:cNvGraphicFramePr/>
          <p:nvPr/>
        </p:nvGraphicFramePr>
        <p:xfrm>
          <a:off x="3991610" y="1376045"/>
          <a:ext cx="7627620" cy="5035550"/>
        </p:xfrm>
        <a:graphic>
          <a:graphicData uri="http://schemas.openxmlformats.org/drawingml/2006/chart">
            <c:chart xmlns:c="http://schemas.openxmlformats.org/drawingml/2006/chart" xmlns:r="http://schemas.openxmlformats.org/officeDocument/2006/relationships" r:id="rId7"/>
          </a:graphicData>
        </a:graphic>
      </p:graphicFrame>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378966" y="163389"/>
            <a:ext cx="7004858" cy="855752"/>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75000"/>
                  </a:schemeClr>
                </a:solidFill>
                <a:effectLst/>
                <a:latin typeface="+mn-lt"/>
                <a:ea typeface="+mj-ea"/>
                <a:cs typeface="+mj-cs"/>
              </a:defRPr>
            </a:lvl1pPr>
          </a:lstStyle>
          <a:p>
            <a:r>
              <a:rPr lang="en-US" altLang="zh-CN" sz="4000" dirty="0">
                <a:solidFill>
                  <a:srgbClr val="00B050"/>
                </a:solidFill>
                <a:effectLst>
                  <a:innerShdw blurRad="63500" dist="50800" dir="13500000">
                    <a:srgbClr val="000000">
                      <a:alpha val="50000"/>
                    </a:srgbClr>
                  </a:innerShdw>
                </a:effectLst>
                <a:latin typeface="+mj-lt"/>
              </a:rPr>
              <a:t>2 </a:t>
            </a:r>
            <a:r>
              <a:rPr lang="zh-CN" altLang="en-US" sz="4000" dirty="0">
                <a:solidFill>
                  <a:srgbClr val="00B050"/>
                </a:solidFill>
                <a:effectLst>
                  <a:innerShdw blurRad="63500" dist="50800" dir="13500000">
                    <a:srgbClr val="000000">
                      <a:alpha val="50000"/>
                    </a:srgbClr>
                  </a:innerShdw>
                </a:effectLst>
                <a:latin typeface="+mj-lt"/>
              </a:rPr>
              <a:t>招商项目</a:t>
            </a:r>
            <a:r>
              <a:rPr lang="en-US" altLang="zh-CN" sz="4000" dirty="0">
                <a:solidFill>
                  <a:srgbClr val="00B050"/>
                </a:solidFill>
                <a:effectLst>
                  <a:innerShdw blurRad="63500" dist="50800" dir="13500000">
                    <a:srgbClr val="000000">
                      <a:alpha val="50000"/>
                    </a:srgbClr>
                  </a:innerShdw>
                </a:effectLst>
                <a:latin typeface="+mj-lt"/>
              </a:rPr>
              <a:t>(3)—</a:t>
            </a:r>
            <a:r>
              <a:rPr lang="zh-CN" altLang="en-US" sz="4000" dirty="0">
                <a:solidFill>
                  <a:srgbClr val="00B050"/>
                </a:solidFill>
                <a:effectLst>
                  <a:innerShdw blurRad="63500" dist="50800" dir="13500000">
                    <a:srgbClr val="000000">
                      <a:alpha val="50000"/>
                    </a:srgbClr>
                  </a:innerShdw>
                </a:effectLst>
                <a:latin typeface="+mj-lt"/>
              </a:rPr>
              <a:t>合作平台</a:t>
            </a:r>
          </a:p>
        </p:txBody>
      </p:sp>
      <p:grpSp>
        <p:nvGrpSpPr>
          <p:cNvPr id="5" name="组合 4"/>
          <p:cNvGrpSpPr/>
          <p:nvPr/>
        </p:nvGrpSpPr>
        <p:grpSpPr>
          <a:xfrm>
            <a:off x="1381760" y="3071233"/>
            <a:ext cx="3111923" cy="1281407"/>
            <a:chOff x="2314" y="5442"/>
            <a:chExt cx="4401" cy="1772"/>
          </a:xfrm>
        </p:grpSpPr>
        <p:sp>
          <p:nvSpPr>
            <p:cNvPr id="17" name="Freeform 7"/>
            <p:cNvSpPr/>
            <p:nvPr>
              <p:custDataLst>
                <p:tags r:id="rId3"/>
              </p:custDataLst>
            </p:nvPr>
          </p:nvSpPr>
          <p:spPr bwMode="gray">
            <a:xfrm>
              <a:off x="2314" y="5442"/>
              <a:ext cx="3367" cy="1772"/>
            </a:xfrm>
            <a:custGeom>
              <a:avLst/>
              <a:gdLst>
                <a:gd name="T0" fmla="*/ 717 w 2032"/>
                <a:gd name="T1" fmla="*/ 96 h 1536"/>
                <a:gd name="T2" fmla="*/ 860 w 2032"/>
                <a:gd name="T3" fmla="*/ 43 h 1536"/>
                <a:gd name="T4" fmla="*/ 1008 w 2032"/>
                <a:gd name="T5" fmla="*/ 11 h 1536"/>
                <a:gd name="T6" fmla="*/ 1157 w 2032"/>
                <a:gd name="T7" fmla="*/ 0 h 1536"/>
                <a:gd name="T8" fmla="*/ 1306 w 2032"/>
                <a:gd name="T9" fmla="*/ 3 h 1536"/>
                <a:gd name="T10" fmla="*/ 1449 w 2032"/>
                <a:gd name="T11" fmla="*/ 17 h 1536"/>
                <a:gd name="T12" fmla="*/ 1583 w 2032"/>
                <a:gd name="T13" fmla="*/ 42 h 1536"/>
                <a:gd name="T14" fmla="*/ 1707 w 2032"/>
                <a:gd name="T15" fmla="*/ 70 h 1536"/>
                <a:gd name="T16" fmla="*/ 1815 w 2032"/>
                <a:gd name="T17" fmla="*/ 102 h 1536"/>
                <a:gd name="T18" fmla="*/ 1905 w 2032"/>
                <a:gd name="T19" fmla="*/ 131 h 1536"/>
                <a:gd name="T20" fmla="*/ 1972 w 2032"/>
                <a:gd name="T21" fmla="*/ 157 h 1536"/>
                <a:gd name="T22" fmla="*/ 2016 w 2032"/>
                <a:gd name="T23" fmla="*/ 175 h 1536"/>
                <a:gd name="T24" fmla="*/ 2032 w 2032"/>
                <a:gd name="T25" fmla="*/ 182 h 1536"/>
                <a:gd name="T26" fmla="*/ 2029 w 2032"/>
                <a:gd name="T27" fmla="*/ 200 h 1536"/>
                <a:gd name="T28" fmla="*/ 2022 w 2032"/>
                <a:gd name="T29" fmla="*/ 249 h 1536"/>
                <a:gd name="T30" fmla="*/ 2009 w 2032"/>
                <a:gd name="T31" fmla="*/ 326 h 1536"/>
                <a:gd name="T32" fmla="*/ 1989 w 2032"/>
                <a:gd name="T33" fmla="*/ 427 h 1536"/>
                <a:gd name="T34" fmla="*/ 1958 w 2032"/>
                <a:gd name="T35" fmla="*/ 542 h 1536"/>
                <a:gd name="T36" fmla="*/ 1919 w 2032"/>
                <a:gd name="T37" fmla="*/ 672 h 1536"/>
                <a:gd name="T38" fmla="*/ 1866 w 2032"/>
                <a:gd name="T39" fmla="*/ 806 h 1536"/>
                <a:gd name="T40" fmla="*/ 1802 w 2032"/>
                <a:gd name="T41" fmla="*/ 944 h 1536"/>
                <a:gd name="T42" fmla="*/ 1722 w 2032"/>
                <a:gd name="T43" fmla="*/ 1076 h 1536"/>
                <a:gd name="T44" fmla="*/ 1627 w 2032"/>
                <a:gd name="T45" fmla="*/ 1202 h 1536"/>
                <a:gd name="T46" fmla="*/ 1514 w 2032"/>
                <a:gd name="T47" fmla="*/ 1313 h 1536"/>
                <a:gd name="T48" fmla="*/ 1383 w 2032"/>
                <a:gd name="T49" fmla="*/ 1405 h 1536"/>
                <a:gd name="T50" fmla="*/ 1245 w 2032"/>
                <a:gd name="T51" fmla="*/ 1469 h 1536"/>
                <a:gd name="T52" fmla="*/ 1099 w 2032"/>
                <a:gd name="T53" fmla="*/ 1511 h 1536"/>
                <a:gd name="T54" fmla="*/ 950 w 2032"/>
                <a:gd name="T55" fmla="*/ 1532 h 1536"/>
                <a:gd name="T56" fmla="*/ 801 w 2032"/>
                <a:gd name="T57" fmla="*/ 1536 h 1536"/>
                <a:gd name="T58" fmla="*/ 654 w 2032"/>
                <a:gd name="T59" fmla="*/ 1527 h 1536"/>
                <a:gd name="T60" fmla="*/ 515 w 2032"/>
                <a:gd name="T61" fmla="*/ 1507 h 1536"/>
                <a:gd name="T62" fmla="*/ 385 w 2032"/>
                <a:gd name="T63" fmla="*/ 1481 h 1536"/>
                <a:gd name="T64" fmla="*/ 270 w 2032"/>
                <a:gd name="T65" fmla="*/ 1450 h 1536"/>
                <a:gd name="T66" fmla="*/ 170 w 2032"/>
                <a:gd name="T67" fmla="*/ 1419 h 1536"/>
                <a:gd name="T68" fmla="*/ 91 w 2032"/>
                <a:gd name="T69" fmla="*/ 1390 h 1536"/>
                <a:gd name="T70" fmla="*/ 34 w 2032"/>
                <a:gd name="T71" fmla="*/ 1368 h 1536"/>
                <a:gd name="T72" fmla="*/ 5 w 2032"/>
                <a:gd name="T73" fmla="*/ 1357 h 1536"/>
                <a:gd name="T74" fmla="*/ 0 w 2032"/>
                <a:gd name="T75" fmla="*/ 1349 h 1536"/>
                <a:gd name="T76" fmla="*/ 5 w 2032"/>
                <a:gd name="T77" fmla="*/ 1316 h 1536"/>
                <a:gd name="T78" fmla="*/ 15 w 2032"/>
                <a:gd name="T79" fmla="*/ 1250 h 1536"/>
                <a:gd name="T80" fmla="*/ 33 w 2032"/>
                <a:gd name="T81" fmla="*/ 1161 h 1536"/>
                <a:gd name="T82" fmla="*/ 57 w 2032"/>
                <a:gd name="T83" fmla="*/ 1053 h 1536"/>
                <a:gd name="T84" fmla="*/ 92 w 2032"/>
                <a:gd name="T85" fmla="*/ 929 h 1536"/>
                <a:gd name="T86" fmla="*/ 139 w 2032"/>
                <a:gd name="T87" fmla="*/ 798 h 1536"/>
                <a:gd name="T88" fmla="*/ 197 w 2032"/>
                <a:gd name="T89" fmla="*/ 661 h 1536"/>
                <a:gd name="T90" fmla="*/ 269 w 2032"/>
                <a:gd name="T91" fmla="*/ 525 h 1536"/>
                <a:gd name="T92" fmla="*/ 356 w 2032"/>
                <a:gd name="T93" fmla="*/ 395 h 1536"/>
                <a:gd name="T94" fmla="*/ 460 w 2032"/>
                <a:gd name="T95" fmla="*/ 277 h 1536"/>
                <a:gd name="T96" fmla="*/ 581 w 2032"/>
                <a:gd name="T97" fmla="*/ 17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648" y="131"/>
                  </a:moveTo>
                  <a:lnTo>
                    <a:pt x="717" y="96"/>
                  </a:lnTo>
                  <a:lnTo>
                    <a:pt x="788" y="67"/>
                  </a:lnTo>
                  <a:lnTo>
                    <a:pt x="860" y="43"/>
                  </a:lnTo>
                  <a:lnTo>
                    <a:pt x="934" y="24"/>
                  </a:lnTo>
                  <a:lnTo>
                    <a:pt x="1008" y="11"/>
                  </a:lnTo>
                  <a:lnTo>
                    <a:pt x="1083" y="4"/>
                  </a:lnTo>
                  <a:lnTo>
                    <a:pt x="1157" y="0"/>
                  </a:lnTo>
                  <a:lnTo>
                    <a:pt x="1232" y="0"/>
                  </a:lnTo>
                  <a:lnTo>
                    <a:pt x="1306" y="3"/>
                  </a:lnTo>
                  <a:lnTo>
                    <a:pt x="1377" y="8"/>
                  </a:lnTo>
                  <a:lnTo>
                    <a:pt x="1449" y="17"/>
                  </a:lnTo>
                  <a:lnTo>
                    <a:pt x="1517" y="29"/>
                  </a:lnTo>
                  <a:lnTo>
                    <a:pt x="1583" y="42"/>
                  </a:lnTo>
                  <a:lnTo>
                    <a:pt x="1647" y="55"/>
                  </a:lnTo>
                  <a:lnTo>
                    <a:pt x="1707" y="70"/>
                  </a:lnTo>
                  <a:lnTo>
                    <a:pt x="1762" y="86"/>
                  </a:lnTo>
                  <a:lnTo>
                    <a:pt x="1815" y="102"/>
                  </a:lnTo>
                  <a:lnTo>
                    <a:pt x="1862" y="116"/>
                  </a:lnTo>
                  <a:lnTo>
                    <a:pt x="1905" y="131"/>
                  </a:lnTo>
                  <a:lnTo>
                    <a:pt x="1942" y="146"/>
                  </a:lnTo>
                  <a:lnTo>
                    <a:pt x="1972" y="157"/>
                  </a:lnTo>
                  <a:lnTo>
                    <a:pt x="1999" y="167"/>
                  </a:lnTo>
                  <a:lnTo>
                    <a:pt x="2016" y="175"/>
                  </a:lnTo>
                  <a:lnTo>
                    <a:pt x="2028" y="179"/>
                  </a:lnTo>
                  <a:lnTo>
                    <a:pt x="2032" y="182"/>
                  </a:lnTo>
                  <a:lnTo>
                    <a:pt x="2031" y="186"/>
                  </a:lnTo>
                  <a:lnTo>
                    <a:pt x="2029" y="200"/>
                  </a:lnTo>
                  <a:lnTo>
                    <a:pt x="2026" y="220"/>
                  </a:lnTo>
                  <a:lnTo>
                    <a:pt x="2022" y="249"/>
                  </a:lnTo>
                  <a:lnTo>
                    <a:pt x="2018" y="286"/>
                  </a:lnTo>
                  <a:lnTo>
                    <a:pt x="2009" y="326"/>
                  </a:lnTo>
                  <a:lnTo>
                    <a:pt x="2000" y="375"/>
                  </a:lnTo>
                  <a:lnTo>
                    <a:pt x="1989" y="427"/>
                  </a:lnTo>
                  <a:lnTo>
                    <a:pt x="1975" y="483"/>
                  </a:lnTo>
                  <a:lnTo>
                    <a:pt x="1958" y="542"/>
                  </a:lnTo>
                  <a:lnTo>
                    <a:pt x="1940" y="607"/>
                  </a:lnTo>
                  <a:lnTo>
                    <a:pt x="1919" y="672"/>
                  </a:lnTo>
                  <a:lnTo>
                    <a:pt x="1894" y="738"/>
                  </a:lnTo>
                  <a:lnTo>
                    <a:pt x="1866" y="806"/>
                  </a:lnTo>
                  <a:lnTo>
                    <a:pt x="1835" y="875"/>
                  </a:lnTo>
                  <a:lnTo>
                    <a:pt x="1802" y="944"/>
                  </a:lnTo>
                  <a:lnTo>
                    <a:pt x="1764" y="1011"/>
                  </a:lnTo>
                  <a:lnTo>
                    <a:pt x="1722" y="1076"/>
                  </a:lnTo>
                  <a:lnTo>
                    <a:pt x="1676" y="1141"/>
                  </a:lnTo>
                  <a:lnTo>
                    <a:pt x="1627" y="1202"/>
                  </a:lnTo>
                  <a:lnTo>
                    <a:pt x="1573" y="1259"/>
                  </a:lnTo>
                  <a:lnTo>
                    <a:pt x="1514" y="1313"/>
                  </a:lnTo>
                  <a:lnTo>
                    <a:pt x="1452" y="1361"/>
                  </a:lnTo>
                  <a:lnTo>
                    <a:pt x="1383" y="1405"/>
                  </a:lnTo>
                  <a:lnTo>
                    <a:pt x="1315" y="1440"/>
                  </a:lnTo>
                  <a:lnTo>
                    <a:pt x="1245" y="1469"/>
                  </a:lnTo>
                  <a:lnTo>
                    <a:pt x="1173" y="1494"/>
                  </a:lnTo>
                  <a:lnTo>
                    <a:pt x="1099" y="1511"/>
                  </a:lnTo>
                  <a:lnTo>
                    <a:pt x="1024" y="1524"/>
                  </a:lnTo>
                  <a:lnTo>
                    <a:pt x="950" y="1532"/>
                  </a:lnTo>
                  <a:lnTo>
                    <a:pt x="876" y="1536"/>
                  </a:lnTo>
                  <a:lnTo>
                    <a:pt x="801" y="1536"/>
                  </a:lnTo>
                  <a:lnTo>
                    <a:pt x="727" y="1533"/>
                  </a:lnTo>
                  <a:lnTo>
                    <a:pt x="654" y="1527"/>
                  </a:lnTo>
                  <a:lnTo>
                    <a:pt x="584" y="1518"/>
                  </a:lnTo>
                  <a:lnTo>
                    <a:pt x="515" y="1507"/>
                  </a:lnTo>
                  <a:lnTo>
                    <a:pt x="450" y="1495"/>
                  </a:lnTo>
                  <a:lnTo>
                    <a:pt x="385" y="1481"/>
                  </a:lnTo>
                  <a:lnTo>
                    <a:pt x="326" y="1466"/>
                  </a:lnTo>
                  <a:lnTo>
                    <a:pt x="270" y="1450"/>
                  </a:lnTo>
                  <a:lnTo>
                    <a:pt x="218" y="1434"/>
                  </a:lnTo>
                  <a:lnTo>
                    <a:pt x="170" y="1419"/>
                  </a:lnTo>
                  <a:lnTo>
                    <a:pt x="127" y="1405"/>
                  </a:lnTo>
                  <a:lnTo>
                    <a:pt x="91" y="1390"/>
                  </a:lnTo>
                  <a:lnTo>
                    <a:pt x="59" y="1378"/>
                  </a:lnTo>
                  <a:lnTo>
                    <a:pt x="34" y="1368"/>
                  </a:lnTo>
                  <a:lnTo>
                    <a:pt x="16" y="1361"/>
                  </a:lnTo>
                  <a:lnTo>
                    <a:pt x="5" y="1357"/>
                  </a:lnTo>
                  <a:lnTo>
                    <a:pt x="0" y="1355"/>
                  </a:lnTo>
                  <a:lnTo>
                    <a:pt x="0" y="1349"/>
                  </a:lnTo>
                  <a:lnTo>
                    <a:pt x="3" y="1336"/>
                  </a:lnTo>
                  <a:lnTo>
                    <a:pt x="5" y="1316"/>
                  </a:lnTo>
                  <a:lnTo>
                    <a:pt x="9" y="1287"/>
                  </a:lnTo>
                  <a:lnTo>
                    <a:pt x="15" y="1250"/>
                  </a:lnTo>
                  <a:lnTo>
                    <a:pt x="22" y="1209"/>
                  </a:lnTo>
                  <a:lnTo>
                    <a:pt x="33" y="1161"/>
                  </a:lnTo>
                  <a:lnTo>
                    <a:pt x="44" y="1109"/>
                  </a:lnTo>
                  <a:lnTo>
                    <a:pt x="57" y="1053"/>
                  </a:lnTo>
                  <a:lnTo>
                    <a:pt x="73" y="993"/>
                  </a:lnTo>
                  <a:lnTo>
                    <a:pt x="92" y="929"/>
                  </a:lnTo>
                  <a:lnTo>
                    <a:pt x="114" y="865"/>
                  </a:lnTo>
                  <a:lnTo>
                    <a:pt x="139" y="798"/>
                  </a:lnTo>
                  <a:lnTo>
                    <a:pt x="167" y="729"/>
                  </a:lnTo>
                  <a:lnTo>
                    <a:pt x="197" y="661"/>
                  </a:lnTo>
                  <a:lnTo>
                    <a:pt x="231" y="592"/>
                  </a:lnTo>
                  <a:lnTo>
                    <a:pt x="269" y="525"/>
                  </a:lnTo>
                  <a:lnTo>
                    <a:pt x="311" y="459"/>
                  </a:lnTo>
                  <a:lnTo>
                    <a:pt x="356" y="395"/>
                  </a:lnTo>
                  <a:lnTo>
                    <a:pt x="406" y="334"/>
                  </a:lnTo>
                  <a:lnTo>
                    <a:pt x="460" y="277"/>
                  </a:lnTo>
                  <a:lnTo>
                    <a:pt x="518" y="223"/>
                  </a:lnTo>
                  <a:lnTo>
                    <a:pt x="581" y="175"/>
                  </a:lnTo>
                  <a:lnTo>
                    <a:pt x="648" y="131"/>
                  </a:lnTo>
                </a:path>
              </a:pathLst>
            </a:custGeom>
            <a:gradFill>
              <a:gsLst>
                <a:gs pos="0">
                  <a:srgbClr val="14CD68"/>
                </a:gs>
                <a:gs pos="100000">
                  <a:srgbClr val="0B6E38"/>
                </a:gs>
              </a:gsLst>
              <a:lin ang="5400000" scaled="0"/>
            </a:gradFill>
            <a:ln w="3175">
              <a:solidFill>
                <a:schemeClr val="accent1">
                  <a:lumMod val="60000"/>
                  <a:lumOff val="40000"/>
                </a:schemeClr>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34986" rIns="69972" bIns="34986" anchor="ctr">
              <a:normAutofit/>
            </a:bodyPr>
            <a:lstStyle/>
            <a:p>
              <a:pPr algn="ctr">
                <a:lnSpc>
                  <a:spcPct val="120000"/>
                </a:lnSpc>
              </a:pPr>
              <a:r>
                <a:rPr lang="zh-CN" altLang="en-US" sz="2800" dirty="0">
                  <a:solidFill>
                    <a:srgbClr val="FFFFFF"/>
                  </a:solidFill>
                  <a:latin typeface="+mj-lt"/>
                  <a:ea typeface="+mj-ea"/>
                  <a:cs typeface="+mj-cs"/>
                </a:rPr>
                <a:t>合作平台</a:t>
              </a:r>
            </a:p>
          </p:txBody>
        </p:sp>
        <p:sp>
          <p:nvSpPr>
            <p:cNvPr id="18" name="KSO_GT1"/>
            <p:cNvSpPr>
              <a:spLocks noChangeArrowheads="1"/>
            </p:cNvSpPr>
            <p:nvPr>
              <p:custDataLst>
                <p:tags r:id="rId4"/>
              </p:custDataLst>
            </p:nvPr>
          </p:nvSpPr>
          <p:spPr bwMode="gray">
            <a:xfrm>
              <a:off x="5236" y="5593"/>
              <a:ext cx="1479" cy="1469"/>
            </a:xfrm>
            <a:prstGeom prst="ellipse">
              <a:avLst/>
            </a:prstGeom>
            <a:solidFill>
              <a:srgbClr val="FFFFFF"/>
            </a:solidFill>
            <a:ln w="3175">
              <a:solidFill>
                <a:schemeClr val="accent1">
                  <a:lumMod val="60000"/>
                  <a:lumOff val="40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pPr>
              <a:r>
                <a:rPr lang="en-US" altLang="zh-CN" sz="4000" dirty="0">
                  <a:solidFill>
                    <a:schemeClr val="accent1">
                      <a:lumMod val="50000"/>
                    </a:schemeClr>
                  </a:solidFill>
                </a:rPr>
                <a:t>03</a:t>
              </a:r>
            </a:p>
          </p:txBody>
        </p:sp>
      </p:grpSp>
      <p:sp>
        <p:nvSpPr>
          <p:cNvPr id="21507" name="AutoShape 3"/>
          <p:cNvSpPr/>
          <p:nvPr/>
        </p:nvSpPr>
        <p:spPr>
          <a:xfrm>
            <a:off x="4796790" y="2051685"/>
            <a:ext cx="4041775" cy="3690938"/>
          </a:xfrm>
          <a:prstGeom prst="diamond">
            <a:avLst/>
          </a:prstGeom>
          <a:noFill/>
          <a:ln w="57150" cap="flat" cmpd="sng">
            <a:solidFill>
              <a:srgbClr val="808080"/>
            </a:solidFill>
            <a:prstDash val="solid"/>
            <a:miter/>
            <a:headEnd type="none" w="med" len="med"/>
            <a:tailEnd type="none" w="med" len="med"/>
          </a:ln>
        </p:spPr>
        <p:txBody>
          <a:bodyPr anchor="ctr">
            <a:spAutoFit/>
          </a:bodyPr>
          <a:lstStyle/>
          <a:p>
            <a:pPr lvl="0" eaLnBrk="1" hangingPunct="1"/>
            <a:endParaRPr lang="zh-CN" altLang="en-US" dirty="0">
              <a:latin typeface="Arial" panose="020B0604020202020204" pitchFamily="34" charset="0"/>
              <a:ea typeface="Arial" panose="020B0604020202020204" pitchFamily="34" charset="0"/>
            </a:endParaRPr>
          </a:p>
        </p:txBody>
      </p:sp>
      <p:grpSp>
        <p:nvGrpSpPr>
          <p:cNvPr id="21508" name="Group 4"/>
          <p:cNvGrpSpPr/>
          <p:nvPr/>
        </p:nvGrpSpPr>
        <p:grpSpPr>
          <a:xfrm>
            <a:off x="6054090" y="1761173"/>
            <a:ext cx="1771650" cy="1352550"/>
            <a:chOff x="0" y="0"/>
            <a:chExt cx="1350" cy="1030"/>
          </a:xfrm>
        </p:grpSpPr>
        <p:sp>
          <p:nvSpPr>
            <p:cNvPr id="23557" name="Oval 5"/>
            <p:cNvSpPr>
              <a:spLocks noChangeArrowheads="1"/>
            </p:cNvSpPr>
            <p:nvPr/>
          </p:nvSpPr>
          <p:spPr bwMode="auto">
            <a:xfrm>
              <a:off x="121" y="0"/>
              <a:ext cx="1021" cy="1030"/>
            </a:xfrm>
            <a:prstGeom prst="ellipse">
              <a:avLst/>
            </a:prstGeom>
            <a:solidFill>
              <a:srgbClr val="0070C0"/>
            </a:solidFill>
            <a:ln w="57150" cmpd="sng">
              <a:solidFill>
                <a:srgbClr val="EAEAEA"/>
              </a:solidFill>
              <a:round/>
            </a:ln>
            <a:effectLst/>
            <a:extLst>
              <a:ext uri="{AF507438-7753-43E0-B8FC-AC1667EBCBE1}">
                <a14:hiddenEffects xmlns:a14="http://schemas.microsoft.com/office/drawing/2010/main" xmlns="">
                  <a:effectLst>
                    <a:outerShdw dist="107763" dir="2700000" algn="ctr" rotWithShape="0">
                      <a:schemeClr val="tx2">
                        <a:alpha val="18999"/>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grpSp>
          <p:nvGrpSpPr>
            <p:cNvPr id="21712" name="Group 6"/>
            <p:cNvGrpSpPr/>
            <p:nvPr/>
          </p:nvGrpSpPr>
          <p:grpSpPr>
            <a:xfrm rot="10082854">
              <a:off x="0" y="746"/>
              <a:ext cx="926" cy="237"/>
              <a:chOff x="0" y="0"/>
              <a:chExt cx="957" cy="242"/>
            </a:xfrm>
          </p:grpSpPr>
          <p:grpSp>
            <p:nvGrpSpPr>
              <p:cNvPr id="21736" name="Group 7"/>
              <p:cNvGrpSpPr/>
              <p:nvPr/>
            </p:nvGrpSpPr>
            <p:grpSpPr>
              <a:xfrm rot="-9970459" flipH="1" flipV="1">
                <a:off x="0" y="0"/>
                <a:ext cx="957" cy="242"/>
                <a:chOff x="0" y="0"/>
                <a:chExt cx="893" cy="246"/>
              </a:xfrm>
            </p:grpSpPr>
            <p:grpSp>
              <p:nvGrpSpPr>
                <p:cNvPr id="21748" name="Group 8"/>
                <p:cNvGrpSpPr/>
                <p:nvPr/>
              </p:nvGrpSpPr>
              <p:grpSpPr>
                <a:xfrm>
                  <a:off x="0" y="0"/>
                  <a:ext cx="743" cy="185"/>
                  <a:chOff x="0" y="0"/>
                  <a:chExt cx="1118" cy="279"/>
                </a:xfrm>
              </p:grpSpPr>
              <p:sp>
                <p:nvSpPr>
                  <p:cNvPr id="21754" name="AutoShape 9"/>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55" name="AutoShape 10"/>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56" name="AutoShape 11"/>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57" name="AutoShape 12"/>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nvGrpSpPr>
                <p:cNvPr id="21749" name="Group 13"/>
                <p:cNvGrpSpPr/>
                <p:nvPr/>
              </p:nvGrpSpPr>
              <p:grpSpPr>
                <a:xfrm rot="1353540">
                  <a:off x="150" y="60"/>
                  <a:ext cx="743" cy="186"/>
                  <a:chOff x="0" y="0"/>
                  <a:chExt cx="1118" cy="279"/>
                </a:xfrm>
              </p:grpSpPr>
              <p:sp>
                <p:nvSpPr>
                  <p:cNvPr id="21750" name="AutoShape 14"/>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51" name="AutoShape 15"/>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52" name="AutoShape 16"/>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53" name="AutoShape 17"/>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grpSp>
            <p:nvGrpSpPr>
              <p:cNvPr id="21737" name="Group 18"/>
              <p:cNvGrpSpPr/>
              <p:nvPr/>
            </p:nvGrpSpPr>
            <p:grpSpPr>
              <a:xfrm rot="-9970459" flipH="1" flipV="1">
                <a:off x="90" y="30"/>
                <a:ext cx="784" cy="198"/>
                <a:chOff x="0" y="0"/>
                <a:chExt cx="893" cy="246"/>
              </a:xfrm>
            </p:grpSpPr>
            <p:grpSp>
              <p:nvGrpSpPr>
                <p:cNvPr id="21738" name="Group 19"/>
                <p:cNvGrpSpPr/>
                <p:nvPr/>
              </p:nvGrpSpPr>
              <p:grpSpPr>
                <a:xfrm>
                  <a:off x="0" y="0"/>
                  <a:ext cx="743" cy="185"/>
                  <a:chOff x="0" y="0"/>
                  <a:chExt cx="1118" cy="279"/>
                </a:xfrm>
              </p:grpSpPr>
              <p:sp>
                <p:nvSpPr>
                  <p:cNvPr id="21744" name="AutoShape 20"/>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45" name="AutoShape 21"/>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46" name="AutoShape 22"/>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47" name="AutoShape 23"/>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nvGrpSpPr>
                <p:cNvPr id="21739" name="Group 24"/>
                <p:cNvGrpSpPr/>
                <p:nvPr/>
              </p:nvGrpSpPr>
              <p:grpSpPr>
                <a:xfrm rot="1353540">
                  <a:off x="150" y="60"/>
                  <a:ext cx="743" cy="186"/>
                  <a:chOff x="0" y="0"/>
                  <a:chExt cx="1118" cy="279"/>
                </a:xfrm>
              </p:grpSpPr>
              <p:sp>
                <p:nvSpPr>
                  <p:cNvPr id="21740" name="AutoShape 25"/>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41" name="AutoShape 26"/>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42" name="AutoShape 27"/>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43" name="AutoShape 28"/>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grpSp>
        <p:grpSp>
          <p:nvGrpSpPr>
            <p:cNvPr id="21713" name="Group 29"/>
            <p:cNvGrpSpPr/>
            <p:nvPr/>
          </p:nvGrpSpPr>
          <p:grpSpPr>
            <a:xfrm>
              <a:off x="424" y="94"/>
              <a:ext cx="926" cy="237"/>
              <a:chOff x="0" y="0"/>
              <a:chExt cx="957" cy="242"/>
            </a:xfrm>
          </p:grpSpPr>
          <p:grpSp>
            <p:nvGrpSpPr>
              <p:cNvPr id="21714" name="Group 30"/>
              <p:cNvGrpSpPr/>
              <p:nvPr/>
            </p:nvGrpSpPr>
            <p:grpSpPr>
              <a:xfrm rot="-9970459" flipH="1" flipV="1">
                <a:off x="0" y="0"/>
                <a:ext cx="957" cy="242"/>
                <a:chOff x="0" y="0"/>
                <a:chExt cx="893" cy="246"/>
              </a:xfrm>
            </p:grpSpPr>
            <p:grpSp>
              <p:nvGrpSpPr>
                <p:cNvPr id="21726" name="Group 31"/>
                <p:cNvGrpSpPr/>
                <p:nvPr/>
              </p:nvGrpSpPr>
              <p:grpSpPr>
                <a:xfrm>
                  <a:off x="0" y="0"/>
                  <a:ext cx="743" cy="185"/>
                  <a:chOff x="0" y="0"/>
                  <a:chExt cx="1118" cy="279"/>
                </a:xfrm>
              </p:grpSpPr>
              <p:sp>
                <p:nvSpPr>
                  <p:cNvPr id="21732" name="AutoShape 32"/>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33" name="AutoShape 33"/>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34" name="AutoShape 34"/>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35" name="AutoShape 35"/>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nvGrpSpPr>
                <p:cNvPr id="21727" name="Group 36"/>
                <p:cNvGrpSpPr/>
                <p:nvPr/>
              </p:nvGrpSpPr>
              <p:grpSpPr>
                <a:xfrm rot="1353540">
                  <a:off x="150" y="60"/>
                  <a:ext cx="743" cy="186"/>
                  <a:chOff x="0" y="0"/>
                  <a:chExt cx="1118" cy="279"/>
                </a:xfrm>
              </p:grpSpPr>
              <p:sp>
                <p:nvSpPr>
                  <p:cNvPr id="21728" name="AutoShape 37"/>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29" name="AutoShape 38"/>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30" name="AutoShape 39"/>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31" name="AutoShape 40"/>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grpSp>
            <p:nvGrpSpPr>
              <p:cNvPr id="21715" name="Group 41"/>
              <p:cNvGrpSpPr/>
              <p:nvPr/>
            </p:nvGrpSpPr>
            <p:grpSpPr>
              <a:xfrm rot="-9970459" flipH="1" flipV="1">
                <a:off x="90" y="30"/>
                <a:ext cx="784" cy="198"/>
                <a:chOff x="0" y="0"/>
                <a:chExt cx="893" cy="246"/>
              </a:xfrm>
            </p:grpSpPr>
            <p:grpSp>
              <p:nvGrpSpPr>
                <p:cNvPr id="21716" name="Group 42"/>
                <p:cNvGrpSpPr/>
                <p:nvPr/>
              </p:nvGrpSpPr>
              <p:grpSpPr>
                <a:xfrm>
                  <a:off x="0" y="0"/>
                  <a:ext cx="743" cy="185"/>
                  <a:chOff x="0" y="0"/>
                  <a:chExt cx="1118" cy="279"/>
                </a:xfrm>
              </p:grpSpPr>
              <p:sp>
                <p:nvSpPr>
                  <p:cNvPr id="21722" name="AutoShape 43"/>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23" name="AutoShape 44"/>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24" name="AutoShape 45"/>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25" name="AutoShape 46"/>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nvGrpSpPr>
                <p:cNvPr id="21717" name="Group 47"/>
                <p:cNvGrpSpPr/>
                <p:nvPr/>
              </p:nvGrpSpPr>
              <p:grpSpPr>
                <a:xfrm rot="1353540">
                  <a:off x="150" y="60"/>
                  <a:ext cx="743" cy="186"/>
                  <a:chOff x="0" y="0"/>
                  <a:chExt cx="1118" cy="279"/>
                </a:xfrm>
              </p:grpSpPr>
              <p:sp>
                <p:nvSpPr>
                  <p:cNvPr id="21718" name="AutoShape 48"/>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19" name="AutoShape 49"/>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20" name="AutoShape 50"/>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21" name="AutoShape 51"/>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grpSp>
      </p:grpSp>
      <p:grpSp>
        <p:nvGrpSpPr>
          <p:cNvPr id="21509" name="Group 52"/>
          <p:cNvGrpSpPr/>
          <p:nvPr/>
        </p:nvGrpSpPr>
        <p:grpSpPr>
          <a:xfrm>
            <a:off x="7611428" y="3186748"/>
            <a:ext cx="1778000" cy="1352550"/>
            <a:chOff x="0" y="0"/>
            <a:chExt cx="1354" cy="1031"/>
          </a:xfrm>
        </p:grpSpPr>
        <p:sp>
          <p:nvSpPr>
            <p:cNvPr id="23605" name="Oval 53"/>
            <p:cNvSpPr>
              <a:spLocks noChangeArrowheads="1"/>
            </p:cNvSpPr>
            <p:nvPr/>
          </p:nvSpPr>
          <p:spPr bwMode="auto">
            <a:xfrm>
              <a:off x="104" y="0"/>
              <a:ext cx="1023" cy="1031"/>
            </a:xfrm>
            <a:prstGeom prst="ellipse">
              <a:avLst/>
            </a:prstGeom>
            <a:gradFill rotWithShape="0">
              <a:gsLst>
                <a:gs pos="0">
                  <a:srgbClr val="7B32B2"/>
                </a:gs>
                <a:gs pos="100000">
                  <a:srgbClr val="401A5D"/>
                </a:gs>
              </a:gsLst>
              <a:lin ang="2700000" scaled="0"/>
            </a:gradFill>
            <a:ln w="57150" cmpd="sng">
              <a:solidFill>
                <a:srgbClr val="EAEAEA"/>
              </a:solid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grpSp>
          <p:nvGrpSpPr>
            <p:cNvPr id="21665" name="Group 54"/>
            <p:cNvGrpSpPr/>
            <p:nvPr/>
          </p:nvGrpSpPr>
          <p:grpSpPr>
            <a:xfrm rot="10082854">
              <a:off x="0" y="751"/>
              <a:ext cx="926" cy="237"/>
              <a:chOff x="0" y="0"/>
              <a:chExt cx="957" cy="242"/>
            </a:xfrm>
          </p:grpSpPr>
          <p:grpSp>
            <p:nvGrpSpPr>
              <p:cNvPr id="21689" name="Group 55"/>
              <p:cNvGrpSpPr/>
              <p:nvPr/>
            </p:nvGrpSpPr>
            <p:grpSpPr>
              <a:xfrm rot="-9970459" flipH="1" flipV="1">
                <a:off x="0" y="0"/>
                <a:ext cx="957" cy="242"/>
                <a:chOff x="0" y="0"/>
                <a:chExt cx="893" cy="246"/>
              </a:xfrm>
            </p:grpSpPr>
            <p:grpSp>
              <p:nvGrpSpPr>
                <p:cNvPr id="21701" name="Group 56"/>
                <p:cNvGrpSpPr/>
                <p:nvPr/>
              </p:nvGrpSpPr>
              <p:grpSpPr>
                <a:xfrm>
                  <a:off x="0" y="0"/>
                  <a:ext cx="743" cy="185"/>
                  <a:chOff x="0" y="0"/>
                  <a:chExt cx="1118" cy="279"/>
                </a:xfrm>
              </p:grpSpPr>
              <p:sp>
                <p:nvSpPr>
                  <p:cNvPr id="21707" name="AutoShape 57"/>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08" name="AutoShape 58"/>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09" name="AutoShape 59"/>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10" name="AutoShape 60"/>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nvGrpSpPr>
                <p:cNvPr id="21702" name="Group 61"/>
                <p:cNvGrpSpPr/>
                <p:nvPr/>
              </p:nvGrpSpPr>
              <p:grpSpPr>
                <a:xfrm rot="1353540">
                  <a:off x="150" y="60"/>
                  <a:ext cx="743" cy="186"/>
                  <a:chOff x="0" y="0"/>
                  <a:chExt cx="1118" cy="279"/>
                </a:xfrm>
              </p:grpSpPr>
              <p:sp>
                <p:nvSpPr>
                  <p:cNvPr id="21703" name="AutoShape 62"/>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04" name="AutoShape 63"/>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05" name="AutoShape 64"/>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06" name="AutoShape 65"/>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grpSp>
            <p:nvGrpSpPr>
              <p:cNvPr id="21690" name="Group 66"/>
              <p:cNvGrpSpPr/>
              <p:nvPr/>
            </p:nvGrpSpPr>
            <p:grpSpPr>
              <a:xfrm rot="-9970459" flipH="1" flipV="1">
                <a:off x="90" y="30"/>
                <a:ext cx="784" cy="198"/>
                <a:chOff x="0" y="0"/>
                <a:chExt cx="893" cy="246"/>
              </a:xfrm>
            </p:grpSpPr>
            <p:grpSp>
              <p:nvGrpSpPr>
                <p:cNvPr id="21691" name="Group 67"/>
                <p:cNvGrpSpPr/>
                <p:nvPr/>
              </p:nvGrpSpPr>
              <p:grpSpPr>
                <a:xfrm>
                  <a:off x="0" y="0"/>
                  <a:ext cx="743" cy="185"/>
                  <a:chOff x="0" y="0"/>
                  <a:chExt cx="1118" cy="279"/>
                </a:xfrm>
              </p:grpSpPr>
              <p:sp>
                <p:nvSpPr>
                  <p:cNvPr id="21697" name="AutoShape 68"/>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98" name="AutoShape 69"/>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99" name="AutoShape 70"/>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700" name="AutoShape 71"/>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nvGrpSpPr>
                <p:cNvPr id="21692" name="Group 72"/>
                <p:cNvGrpSpPr/>
                <p:nvPr/>
              </p:nvGrpSpPr>
              <p:grpSpPr>
                <a:xfrm rot="1353540">
                  <a:off x="150" y="60"/>
                  <a:ext cx="743" cy="186"/>
                  <a:chOff x="0" y="0"/>
                  <a:chExt cx="1118" cy="279"/>
                </a:xfrm>
              </p:grpSpPr>
              <p:sp>
                <p:nvSpPr>
                  <p:cNvPr id="21693" name="AutoShape 73"/>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94" name="AutoShape 74"/>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95" name="AutoShape 75"/>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96" name="AutoShape 76"/>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grpSp>
        <p:grpSp>
          <p:nvGrpSpPr>
            <p:cNvPr id="21666" name="Group 77"/>
            <p:cNvGrpSpPr/>
            <p:nvPr/>
          </p:nvGrpSpPr>
          <p:grpSpPr>
            <a:xfrm rot="344040">
              <a:off x="426" y="112"/>
              <a:ext cx="928" cy="237"/>
              <a:chOff x="0" y="0"/>
              <a:chExt cx="957" cy="242"/>
            </a:xfrm>
          </p:grpSpPr>
          <p:grpSp>
            <p:nvGrpSpPr>
              <p:cNvPr id="21667" name="Group 78"/>
              <p:cNvGrpSpPr/>
              <p:nvPr/>
            </p:nvGrpSpPr>
            <p:grpSpPr>
              <a:xfrm rot="-9970459" flipH="1" flipV="1">
                <a:off x="0" y="0"/>
                <a:ext cx="957" cy="242"/>
                <a:chOff x="0" y="0"/>
                <a:chExt cx="893" cy="246"/>
              </a:xfrm>
            </p:grpSpPr>
            <p:grpSp>
              <p:nvGrpSpPr>
                <p:cNvPr id="21679" name="Group 79"/>
                <p:cNvGrpSpPr/>
                <p:nvPr/>
              </p:nvGrpSpPr>
              <p:grpSpPr>
                <a:xfrm>
                  <a:off x="0" y="0"/>
                  <a:ext cx="743" cy="185"/>
                  <a:chOff x="0" y="0"/>
                  <a:chExt cx="1118" cy="279"/>
                </a:xfrm>
              </p:grpSpPr>
              <p:sp>
                <p:nvSpPr>
                  <p:cNvPr id="21685" name="AutoShape 80"/>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86" name="AutoShape 81"/>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87" name="AutoShape 82"/>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88" name="AutoShape 83"/>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nvGrpSpPr>
                <p:cNvPr id="21680" name="Group 84"/>
                <p:cNvGrpSpPr/>
                <p:nvPr/>
              </p:nvGrpSpPr>
              <p:grpSpPr>
                <a:xfrm rot="1353540">
                  <a:off x="150" y="60"/>
                  <a:ext cx="743" cy="186"/>
                  <a:chOff x="0" y="0"/>
                  <a:chExt cx="1118" cy="279"/>
                </a:xfrm>
              </p:grpSpPr>
              <p:sp>
                <p:nvSpPr>
                  <p:cNvPr id="21681" name="AutoShape 85"/>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82" name="AutoShape 86"/>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83" name="AutoShape 87"/>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84" name="AutoShape 88"/>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grpSp>
            <p:nvGrpSpPr>
              <p:cNvPr id="21668" name="Group 89"/>
              <p:cNvGrpSpPr/>
              <p:nvPr/>
            </p:nvGrpSpPr>
            <p:grpSpPr>
              <a:xfrm rot="-9970459" flipH="1" flipV="1">
                <a:off x="90" y="30"/>
                <a:ext cx="784" cy="198"/>
                <a:chOff x="0" y="0"/>
                <a:chExt cx="893" cy="246"/>
              </a:xfrm>
            </p:grpSpPr>
            <p:grpSp>
              <p:nvGrpSpPr>
                <p:cNvPr id="21669" name="Group 90"/>
                <p:cNvGrpSpPr/>
                <p:nvPr/>
              </p:nvGrpSpPr>
              <p:grpSpPr>
                <a:xfrm>
                  <a:off x="0" y="0"/>
                  <a:ext cx="743" cy="185"/>
                  <a:chOff x="0" y="0"/>
                  <a:chExt cx="1118" cy="279"/>
                </a:xfrm>
              </p:grpSpPr>
              <p:sp>
                <p:nvSpPr>
                  <p:cNvPr id="21675" name="AutoShape 91"/>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76" name="AutoShape 92"/>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77" name="AutoShape 93"/>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78" name="AutoShape 94"/>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nvGrpSpPr>
                <p:cNvPr id="21670" name="Group 95"/>
                <p:cNvGrpSpPr/>
                <p:nvPr/>
              </p:nvGrpSpPr>
              <p:grpSpPr>
                <a:xfrm rot="1353540">
                  <a:off x="150" y="60"/>
                  <a:ext cx="743" cy="186"/>
                  <a:chOff x="0" y="0"/>
                  <a:chExt cx="1118" cy="279"/>
                </a:xfrm>
              </p:grpSpPr>
              <p:sp>
                <p:nvSpPr>
                  <p:cNvPr id="21671" name="AutoShape 96"/>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72" name="AutoShape 97"/>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73" name="AutoShape 98"/>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74" name="AutoShape 99"/>
                  <p:cNvSpPr/>
                  <p:nvPr/>
                </p:nvSpPr>
                <p:spPr>
                  <a:xfrm rot="6906312">
                    <a:off x="595" y="-242"/>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grpSp>
      </p:grpSp>
      <p:grpSp>
        <p:nvGrpSpPr>
          <p:cNvPr id="21510" name="Group 100"/>
          <p:cNvGrpSpPr/>
          <p:nvPr/>
        </p:nvGrpSpPr>
        <p:grpSpPr>
          <a:xfrm>
            <a:off x="4427220" y="3174365"/>
            <a:ext cx="1784350" cy="1352550"/>
            <a:chOff x="0" y="0"/>
            <a:chExt cx="1358" cy="1030"/>
          </a:xfrm>
        </p:grpSpPr>
        <p:sp>
          <p:nvSpPr>
            <p:cNvPr id="23653" name="Oval 101"/>
            <p:cNvSpPr>
              <a:spLocks noChangeArrowheads="1"/>
            </p:cNvSpPr>
            <p:nvPr/>
          </p:nvSpPr>
          <p:spPr bwMode="auto">
            <a:xfrm>
              <a:off x="117" y="0"/>
              <a:ext cx="1022" cy="1030"/>
            </a:xfrm>
            <a:prstGeom prst="ellipse">
              <a:avLst/>
            </a:prstGeom>
            <a:solidFill>
              <a:srgbClr val="40AD2B"/>
            </a:solidFill>
            <a:ln w="57150" cmpd="sng">
              <a:solidFill>
                <a:srgbClr val="EAEAEA"/>
              </a:solid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grpSp>
          <p:nvGrpSpPr>
            <p:cNvPr id="21594" name="Group 102"/>
            <p:cNvGrpSpPr/>
            <p:nvPr/>
          </p:nvGrpSpPr>
          <p:grpSpPr>
            <a:xfrm rot="10082854">
              <a:off x="0" y="749"/>
              <a:ext cx="928" cy="236"/>
              <a:chOff x="0" y="0"/>
              <a:chExt cx="957" cy="242"/>
            </a:xfrm>
          </p:grpSpPr>
          <p:grpSp>
            <p:nvGrpSpPr>
              <p:cNvPr id="21642" name="Group 103"/>
              <p:cNvGrpSpPr/>
              <p:nvPr/>
            </p:nvGrpSpPr>
            <p:grpSpPr>
              <a:xfrm rot="-9970459" flipH="1" flipV="1">
                <a:off x="0" y="0"/>
                <a:ext cx="957" cy="242"/>
                <a:chOff x="0" y="0"/>
                <a:chExt cx="893" cy="246"/>
              </a:xfrm>
            </p:grpSpPr>
            <p:grpSp>
              <p:nvGrpSpPr>
                <p:cNvPr id="21654" name="Group 104"/>
                <p:cNvGrpSpPr/>
                <p:nvPr/>
              </p:nvGrpSpPr>
              <p:grpSpPr>
                <a:xfrm>
                  <a:off x="0" y="0"/>
                  <a:ext cx="743" cy="185"/>
                  <a:chOff x="0" y="0"/>
                  <a:chExt cx="1118" cy="279"/>
                </a:xfrm>
              </p:grpSpPr>
              <p:sp>
                <p:nvSpPr>
                  <p:cNvPr id="21660" name="AutoShape 105"/>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61" name="AutoShape 106"/>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62" name="AutoShape 107"/>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63" name="AutoShape 108"/>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nvGrpSpPr>
                <p:cNvPr id="21655" name="Group 109"/>
                <p:cNvGrpSpPr/>
                <p:nvPr/>
              </p:nvGrpSpPr>
              <p:grpSpPr>
                <a:xfrm rot="1353540">
                  <a:off x="150" y="60"/>
                  <a:ext cx="743" cy="186"/>
                  <a:chOff x="0" y="0"/>
                  <a:chExt cx="1118" cy="279"/>
                </a:xfrm>
              </p:grpSpPr>
              <p:sp>
                <p:nvSpPr>
                  <p:cNvPr id="21656" name="AutoShape 110"/>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57" name="AutoShape 111"/>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58" name="AutoShape 112"/>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59" name="AutoShape 113"/>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grpSp>
            <p:nvGrpSpPr>
              <p:cNvPr id="21643" name="Group 114"/>
              <p:cNvGrpSpPr/>
              <p:nvPr/>
            </p:nvGrpSpPr>
            <p:grpSpPr>
              <a:xfrm rot="-9970459" flipH="1" flipV="1">
                <a:off x="90" y="30"/>
                <a:ext cx="784" cy="198"/>
                <a:chOff x="0" y="0"/>
                <a:chExt cx="893" cy="246"/>
              </a:xfrm>
            </p:grpSpPr>
            <p:grpSp>
              <p:nvGrpSpPr>
                <p:cNvPr id="21644" name="Group 115"/>
                <p:cNvGrpSpPr/>
                <p:nvPr/>
              </p:nvGrpSpPr>
              <p:grpSpPr>
                <a:xfrm>
                  <a:off x="0" y="0"/>
                  <a:ext cx="743" cy="185"/>
                  <a:chOff x="0" y="0"/>
                  <a:chExt cx="1118" cy="279"/>
                </a:xfrm>
              </p:grpSpPr>
              <p:sp>
                <p:nvSpPr>
                  <p:cNvPr id="21650" name="AutoShape 116"/>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51" name="AutoShape 117"/>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52" name="AutoShape 118"/>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53" name="AutoShape 119"/>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nvGrpSpPr>
                <p:cNvPr id="21645" name="Group 120"/>
                <p:cNvGrpSpPr/>
                <p:nvPr/>
              </p:nvGrpSpPr>
              <p:grpSpPr>
                <a:xfrm rot="1353540">
                  <a:off x="150" y="60"/>
                  <a:ext cx="743" cy="186"/>
                  <a:chOff x="0" y="0"/>
                  <a:chExt cx="1118" cy="279"/>
                </a:xfrm>
              </p:grpSpPr>
              <p:sp>
                <p:nvSpPr>
                  <p:cNvPr id="21646" name="AutoShape 121"/>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47" name="AutoShape 122"/>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48" name="AutoShape 123"/>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49" name="AutoShape 124"/>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grpSp>
        <p:grpSp>
          <p:nvGrpSpPr>
            <p:cNvPr id="21595" name="Group 125"/>
            <p:cNvGrpSpPr/>
            <p:nvPr/>
          </p:nvGrpSpPr>
          <p:grpSpPr>
            <a:xfrm rot="-232145">
              <a:off x="402" y="87"/>
              <a:ext cx="956" cy="259"/>
              <a:chOff x="0" y="0"/>
              <a:chExt cx="987" cy="266"/>
            </a:xfrm>
          </p:grpSpPr>
          <p:grpSp>
            <p:nvGrpSpPr>
              <p:cNvPr id="21596" name="Group 126"/>
              <p:cNvGrpSpPr/>
              <p:nvPr/>
            </p:nvGrpSpPr>
            <p:grpSpPr>
              <a:xfrm rot="513316">
                <a:off x="0" y="0"/>
                <a:ext cx="957" cy="242"/>
                <a:chOff x="0" y="0"/>
                <a:chExt cx="957" cy="242"/>
              </a:xfrm>
            </p:grpSpPr>
            <p:grpSp>
              <p:nvGrpSpPr>
                <p:cNvPr id="21620" name="Group 127"/>
                <p:cNvGrpSpPr/>
                <p:nvPr/>
              </p:nvGrpSpPr>
              <p:grpSpPr>
                <a:xfrm rot="-9970459" flipH="1" flipV="1">
                  <a:off x="0" y="0"/>
                  <a:ext cx="957" cy="242"/>
                  <a:chOff x="0" y="0"/>
                  <a:chExt cx="893" cy="246"/>
                </a:xfrm>
              </p:grpSpPr>
              <p:grpSp>
                <p:nvGrpSpPr>
                  <p:cNvPr id="21632" name="Group 128"/>
                  <p:cNvGrpSpPr/>
                  <p:nvPr/>
                </p:nvGrpSpPr>
                <p:grpSpPr>
                  <a:xfrm>
                    <a:off x="0" y="0"/>
                    <a:ext cx="743" cy="185"/>
                    <a:chOff x="0" y="0"/>
                    <a:chExt cx="1118" cy="279"/>
                  </a:xfrm>
                </p:grpSpPr>
                <p:sp>
                  <p:nvSpPr>
                    <p:cNvPr id="21638" name="AutoShape 129"/>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39" name="AutoShape 130"/>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40" name="AutoShape 131"/>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41" name="AutoShape 132"/>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nvGrpSpPr>
                  <p:cNvPr id="21633" name="Group 133"/>
                  <p:cNvGrpSpPr/>
                  <p:nvPr/>
                </p:nvGrpSpPr>
                <p:grpSpPr>
                  <a:xfrm rot="1353540">
                    <a:off x="150" y="60"/>
                    <a:ext cx="743" cy="186"/>
                    <a:chOff x="0" y="0"/>
                    <a:chExt cx="1118" cy="279"/>
                  </a:xfrm>
                </p:grpSpPr>
                <p:sp>
                  <p:nvSpPr>
                    <p:cNvPr id="21634" name="AutoShape 134"/>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35" name="AutoShape 135"/>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36" name="AutoShape 136"/>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37" name="AutoShape 137"/>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grpSp>
              <p:nvGrpSpPr>
                <p:cNvPr id="21621" name="Group 138"/>
                <p:cNvGrpSpPr/>
                <p:nvPr/>
              </p:nvGrpSpPr>
              <p:grpSpPr>
                <a:xfrm rot="-9970459" flipH="1" flipV="1">
                  <a:off x="90" y="30"/>
                  <a:ext cx="784" cy="198"/>
                  <a:chOff x="0" y="0"/>
                  <a:chExt cx="893" cy="246"/>
                </a:xfrm>
              </p:grpSpPr>
              <p:grpSp>
                <p:nvGrpSpPr>
                  <p:cNvPr id="21622" name="Group 139"/>
                  <p:cNvGrpSpPr/>
                  <p:nvPr/>
                </p:nvGrpSpPr>
                <p:grpSpPr>
                  <a:xfrm>
                    <a:off x="0" y="0"/>
                    <a:ext cx="743" cy="185"/>
                    <a:chOff x="0" y="0"/>
                    <a:chExt cx="1118" cy="279"/>
                  </a:xfrm>
                </p:grpSpPr>
                <p:sp>
                  <p:nvSpPr>
                    <p:cNvPr id="21628" name="AutoShape 140"/>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29" name="AutoShape 141"/>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30" name="AutoShape 142"/>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31" name="AutoShape 143"/>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nvGrpSpPr>
                  <p:cNvPr id="21623" name="Group 144"/>
                  <p:cNvGrpSpPr/>
                  <p:nvPr/>
                </p:nvGrpSpPr>
                <p:grpSpPr>
                  <a:xfrm rot="1353540">
                    <a:off x="150" y="60"/>
                    <a:ext cx="743" cy="186"/>
                    <a:chOff x="0" y="0"/>
                    <a:chExt cx="1118" cy="279"/>
                  </a:xfrm>
                </p:grpSpPr>
                <p:sp>
                  <p:nvSpPr>
                    <p:cNvPr id="21624" name="AutoShape 145"/>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25" name="AutoShape 146"/>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26" name="AutoShape 147"/>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27" name="AutoShape 148"/>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grpSp>
          <p:grpSp>
            <p:nvGrpSpPr>
              <p:cNvPr id="21597" name="Group 149"/>
              <p:cNvGrpSpPr/>
              <p:nvPr/>
            </p:nvGrpSpPr>
            <p:grpSpPr>
              <a:xfrm rot="513316">
                <a:off x="30" y="24"/>
                <a:ext cx="957" cy="242"/>
                <a:chOff x="0" y="0"/>
                <a:chExt cx="957" cy="242"/>
              </a:xfrm>
            </p:grpSpPr>
            <p:grpSp>
              <p:nvGrpSpPr>
                <p:cNvPr id="21598" name="Group 150"/>
                <p:cNvGrpSpPr/>
                <p:nvPr/>
              </p:nvGrpSpPr>
              <p:grpSpPr>
                <a:xfrm rot="-9970459" flipH="1" flipV="1">
                  <a:off x="0" y="0"/>
                  <a:ext cx="957" cy="242"/>
                  <a:chOff x="0" y="0"/>
                  <a:chExt cx="893" cy="246"/>
                </a:xfrm>
              </p:grpSpPr>
              <p:grpSp>
                <p:nvGrpSpPr>
                  <p:cNvPr id="21610" name="Group 151"/>
                  <p:cNvGrpSpPr/>
                  <p:nvPr/>
                </p:nvGrpSpPr>
                <p:grpSpPr>
                  <a:xfrm>
                    <a:off x="0" y="0"/>
                    <a:ext cx="743" cy="185"/>
                    <a:chOff x="0" y="0"/>
                    <a:chExt cx="1118" cy="279"/>
                  </a:xfrm>
                </p:grpSpPr>
                <p:sp>
                  <p:nvSpPr>
                    <p:cNvPr id="21616" name="AutoShape 152"/>
                    <p:cNvSpPr/>
                    <p:nvPr/>
                  </p:nvSpPr>
                  <p:spPr>
                    <a:xfrm rot="5263130">
                      <a:off x="293" y="-294"/>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17" name="AutoShape 153"/>
                    <p:cNvSpPr/>
                    <p:nvPr/>
                  </p:nvSpPr>
                  <p:spPr>
                    <a:xfrm rot="6078281">
                      <a:off x="429" y="-294"/>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18" name="AutoShape 154"/>
                    <p:cNvSpPr/>
                    <p:nvPr/>
                  </p:nvSpPr>
                  <p:spPr>
                    <a:xfrm rot="6373927">
                      <a:off x="505" y="-272"/>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19" name="AutoShape 155"/>
                    <p:cNvSpPr/>
                    <p:nvPr/>
                  </p:nvSpPr>
                  <p:spPr>
                    <a:xfrm rot="6906312">
                      <a:off x="595" y="-242"/>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nvGrpSpPr>
                  <p:cNvPr id="21611" name="Group 156"/>
                  <p:cNvGrpSpPr/>
                  <p:nvPr/>
                </p:nvGrpSpPr>
                <p:grpSpPr>
                  <a:xfrm rot="1353540">
                    <a:off x="150" y="60"/>
                    <a:ext cx="743" cy="186"/>
                    <a:chOff x="0" y="0"/>
                    <a:chExt cx="1118" cy="279"/>
                  </a:xfrm>
                </p:grpSpPr>
                <p:sp>
                  <p:nvSpPr>
                    <p:cNvPr id="21612" name="AutoShape 157"/>
                    <p:cNvSpPr/>
                    <p:nvPr/>
                  </p:nvSpPr>
                  <p:spPr>
                    <a:xfrm rot="5263130">
                      <a:off x="293" y="-294"/>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13" name="AutoShape 158"/>
                    <p:cNvSpPr/>
                    <p:nvPr/>
                  </p:nvSpPr>
                  <p:spPr>
                    <a:xfrm rot="6078281">
                      <a:off x="429" y="-294"/>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14" name="AutoShape 159"/>
                    <p:cNvSpPr/>
                    <p:nvPr/>
                  </p:nvSpPr>
                  <p:spPr>
                    <a:xfrm rot="6373927">
                      <a:off x="505" y="-272"/>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15" name="AutoShape 160"/>
                    <p:cNvSpPr/>
                    <p:nvPr/>
                  </p:nvSpPr>
                  <p:spPr>
                    <a:xfrm rot="6906312">
                      <a:off x="595" y="-242"/>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grpSp>
              <p:nvGrpSpPr>
                <p:cNvPr id="21599" name="Group 161"/>
                <p:cNvGrpSpPr/>
                <p:nvPr/>
              </p:nvGrpSpPr>
              <p:grpSpPr>
                <a:xfrm rot="-9970459" flipH="1" flipV="1">
                  <a:off x="90" y="30"/>
                  <a:ext cx="784" cy="198"/>
                  <a:chOff x="0" y="0"/>
                  <a:chExt cx="893" cy="246"/>
                </a:xfrm>
              </p:grpSpPr>
              <p:grpSp>
                <p:nvGrpSpPr>
                  <p:cNvPr id="21600" name="Group 162"/>
                  <p:cNvGrpSpPr/>
                  <p:nvPr/>
                </p:nvGrpSpPr>
                <p:grpSpPr>
                  <a:xfrm>
                    <a:off x="0" y="0"/>
                    <a:ext cx="743" cy="185"/>
                    <a:chOff x="0" y="0"/>
                    <a:chExt cx="1118" cy="279"/>
                  </a:xfrm>
                </p:grpSpPr>
                <p:sp>
                  <p:nvSpPr>
                    <p:cNvPr id="21606" name="AutoShape 163"/>
                    <p:cNvSpPr/>
                    <p:nvPr/>
                  </p:nvSpPr>
                  <p:spPr>
                    <a:xfrm rot="5263130">
                      <a:off x="293" y="-294"/>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07" name="AutoShape 164"/>
                    <p:cNvSpPr/>
                    <p:nvPr/>
                  </p:nvSpPr>
                  <p:spPr>
                    <a:xfrm rot="6078281">
                      <a:off x="429" y="-294"/>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08" name="AutoShape 165"/>
                    <p:cNvSpPr/>
                    <p:nvPr/>
                  </p:nvSpPr>
                  <p:spPr>
                    <a:xfrm rot="6373927">
                      <a:off x="505" y="-272"/>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09" name="AutoShape 166"/>
                    <p:cNvSpPr/>
                    <p:nvPr/>
                  </p:nvSpPr>
                  <p:spPr>
                    <a:xfrm rot="6906312">
                      <a:off x="595" y="-242"/>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nvGrpSpPr>
                  <p:cNvPr id="21601" name="Group 167"/>
                  <p:cNvGrpSpPr/>
                  <p:nvPr/>
                </p:nvGrpSpPr>
                <p:grpSpPr>
                  <a:xfrm rot="1353540">
                    <a:off x="150" y="60"/>
                    <a:ext cx="743" cy="186"/>
                    <a:chOff x="0" y="0"/>
                    <a:chExt cx="1118" cy="279"/>
                  </a:xfrm>
                </p:grpSpPr>
                <p:sp>
                  <p:nvSpPr>
                    <p:cNvPr id="21602" name="AutoShape 168"/>
                    <p:cNvSpPr/>
                    <p:nvPr/>
                  </p:nvSpPr>
                  <p:spPr>
                    <a:xfrm rot="5263130">
                      <a:off x="293" y="-294"/>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03" name="AutoShape 169"/>
                    <p:cNvSpPr/>
                    <p:nvPr/>
                  </p:nvSpPr>
                  <p:spPr>
                    <a:xfrm rot="6078281">
                      <a:off x="429" y="-294"/>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04" name="AutoShape 170"/>
                    <p:cNvSpPr/>
                    <p:nvPr/>
                  </p:nvSpPr>
                  <p:spPr>
                    <a:xfrm rot="6373927">
                      <a:off x="505" y="-272"/>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605" name="AutoShape 171"/>
                    <p:cNvSpPr/>
                    <p:nvPr/>
                  </p:nvSpPr>
                  <p:spPr>
                    <a:xfrm rot="6906312">
                      <a:off x="595" y="-242"/>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grpSp>
        </p:grpSp>
      </p:grpSp>
      <p:grpSp>
        <p:nvGrpSpPr>
          <p:cNvPr id="21511" name="Group 172"/>
          <p:cNvGrpSpPr/>
          <p:nvPr/>
        </p:nvGrpSpPr>
        <p:grpSpPr>
          <a:xfrm>
            <a:off x="6112828" y="4702810"/>
            <a:ext cx="1784350" cy="1352550"/>
            <a:chOff x="0" y="0"/>
            <a:chExt cx="1358" cy="1030"/>
          </a:xfrm>
        </p:grpSpPr>
        <p:sp>
          <p:nvSpPr>
            <p:cNvPr id="23725" name="Oval 173"/>
            <p:cNvSpPr>
              <a:spLocks noChangeArrowheads="1"/>
            </p:cNvSpPr>
            <p:nvPr/>
          </p:nvSpPr>
          <p:spPr bwMode="auto">
            <a:xfrm>
              <a:off x="117" y="0"/>
              <a:ext cx="1022" cy="1030"/>
            </a:xfrm>
            <a:prstGeom prst="ellipse">
              <a:avLst/>
            </a:prstGeom>
            <a:gradFill rotWithShape="1">
              <a:gsLst>
                <a:gs pos="0">
                  <a:srgbClr val="012D86"/>
                </a:gs>
                <a:gs pos="100000">
                  <a:srgbClr val="0E2557"/>
                </a:gs>
              </a:gsLst>
              <a:lin ang="2700000" scaled="0"/>
            </a:gradFill>
            <a:ln w="57150" cmpd="sng">
              <a:solidFill>
                <a:srgbClr val="EAEAEA"/>
              </a:solid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grpSp>
          <p:nvGrpSpPr>
            <p:cNvPr id="21523" name="Group 174"/>
            <p:cNvGrpSpPr/>
            <p:nvPr/>
          </p:nvGrpSpPr>
          <p:grpSpPr>
            <a:xfrm rot="10082854">
              <a:off x="0" y="749"/>
              <a:ext cx="928" cy="236"/>
              <a:chOff x="0" y="0"/>
              <a:chExt cx="957" cy="242"/>
            </a:xfrm>
          </p:grpSpPr>
          <p:grpSp>
            <p:nvGrpSpPr>
              <p:cNvPr id="21571" name="Group 175"/>
              <p:cNvGrpSpPr/>
              <p:nvPr/>
            </p:nvGrpSpPr>
            <p:grpSpPr>
              <a:xfrm rot="-9970459" flipH="1" flipV="1">
                <a:off x="0" y="0"/>
                <a:ext cx="957" cy="242"/>
                <a:chOff x="0" y="0"/>
                <a:chExt cx="893" cy="246"/>
              </a:xfrm>
            </p:grpSpPr>
            <p:grpSp>
              <p:nvGrpSpPr>
                <p:cNvPr id="21583" name="Group 176"/>
                <p:cNvGrpSpPr/>
                <p:nvPr/>
              </p:nvGrpSpPr>
              <p:grpSpPr>
                <a:xfrm>
                  <a:off x="0" y="0"/>
                  <a:ext cx="743" cy="185"/>
                  <a:chOff x="0" y="0"/>
                  <a:chExt cx="1118" cy="279"/>
                </a:xfrm>
              </p:grpSpPr>
              <p:sp>
                <p:nvSpPr>
                  <p:cNvPr id="21589" name="AutoShape 177"/>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90" name="AutoShape 178"/>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91" name="AutoShape 179"/>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92" name="AutoShape 180"/>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nvGrpSpPr>
                <p:cNvPr id="21584" name="Group 181"/>
                <p:cNvGrpSpPr/>
                <p:nvPr/>
              </p:nvGrpSpPr>
              <p:grpSpPr>
                <a:xfrm rot="1353540">
                  <a:off x="150" y="60"/>
                  <a:ext cx="743" cy="186"/>
                  <a:chOff x="0" y="0"/>
                  <a:chExt cx="1118" cy="279"/>
                </a:xfrm>
              </p:grpSpPr>
              <p:sp>
                <p:nvSpPr>
                  <p:cNvPr id="21585" name="AutoShape 182"/>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86" name="AutoShape 183"/>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87" name="AutoShape 184"/>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88" name="AutoShape 185"/>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grpSp>
            <p:nvGrpSpPr>
              <p:cNvPr id="21572" name="Group 186"/>
              <p:cNvGrpSpPr/>
              <p:nvPr/>
            </p:nvGrpSpPr>
            <p:grpSpPr>
              <a:xfrm rot="-9970459" flipH="1" flipV="1">
                <a:off x="90" y="30"/>
                <a:ext cx="784" cy="198"/>
                <a:chOff x="0" y="0"/>
                <a:chExt cx="893" cy="246"/>
              </a:xfrm>
            </p:grpSpPr>
            <p:grpSp>
              <p:nvGrpSpPr>
                <p:cNvPr id="21573" name="Group 187"/>
                <p:cNvGrpSpPr/>
                <p:nvPr/>
              </p:nvGrpSpPr>
              <p:grpSpPr>
                <a:xfrm>
                  <a:off x="0" y="0"/>
                  <a:ext cx="743" cy="185"/>
                  <a:chOff x="0" y="0"/>
                  <a:chExt cx="1118" cy="279"/>
                </a:xfrm>
              </p:grpSpPr>
              <p:sp>
                <p:nvSpPr>
                  <p:cNvPr id="21579" name="AutoShape 188"/>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80" name="AutoShape 189"/>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81" name="AutoShape 190"/>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82" name="AutoShape 191"/>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nvGrpSpPr>
                <p:cNvPr id="21574" name="Group 192"/>
                <p:cNvGrpSpPr/>
                <p:nvPr/>
              </p:nvGrpSpPr>
              <p:grpSpPr>
                <a:xfrm rot="1353540">
                  <a:off x="150" y="60"/>
                  <a:ext cx="743" cy="186"/>
                  <a:chOff x="0" y="0"/>
                  <a:chExt cx="1118" cy="279"/>
                </a:xfrm>
              </p:grpSpPr>
              <p:sp>
                <p:nvSpPr>
                  <p:cNvPr id="21575" name="AutoShape 193"/>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76" name="AutoShape 194"/>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77" name="AutoShape 195"/>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78" name="AutoShape 196"/>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grpSp>
        <p:grpSp>
          <p:nvGrpSpPr>
            <p:cNvPr id="21524" name="Group 197"/>
            <p:cNvGrpSpPr/>
            <p:nvPr/>
          </p:nvGrpSpPr>
          <p:grpSpPr>
            <a:xfrm rot="-232145">
              <a:off x="402" y="87"/>
              <a:ext cx="956" cy="259"/>
              <a:chOff x="0" y="0"/>
              <a:chExt cx="987" cy="266"/>
            </a:xfrm>
          </p:grpSpPr>
          <p:grpSp>
            <p:nvGrpSpPr>
              <p:cNvPr id="21525" name="Group 198"/>
              <p:cNvGrpSpPr/>
              <p:nvPr/>
            </p:nvGrpSpPr>
            <p:grpSpPr>
              <a:xfrm rot="513316">
                <a:off x="0" y="0"/>
                <a:ext cx="957" cy="242"/>
                <a:chOff x="0" y="0"/>
                <a:chExt cx="957" cy="242"/>
              </a:xfrm>
            </p:grpSpPr>
            <p:grpSp>
              <p:nvGrpSpPr>
                <p:cNvPr id="21549" name="Group 199"/>
                <p:cNvGrpSpPr/>
                <p:nvPr/>
              </p:nvGrpSpPr>
              <p:grpSpPr>
                <a:xfrm rot="-9970459" flipH="1" flipV="1">
                  <a:off x="0" y="0"/>
                  <a:ext cx="957" cy="242"/>
                  <a:chOff x="0" y="0"/>
                  <a:chExt cx="893" cy="246"/>
                </a:xfrm>
              </p:grpSpPr>
              <p:grpSp>
                <p:nvGrpSpPr>
                  <p:cNvPr id="21561" name="Group 200"/>
                  <p:cNvGrpSpPr/>
                  <p:nvPr/>
                </p:nvGrpSpPr>
                <p:grpSpPr>
                  <a:xfrm>
                    <a:off x="0" y="0"/>
                    <a:ext cx="743" cy="185"/>
                    <a:chOff x="0" y="0"/>
                    <a:chExt cx="1118" cy="279"/>
                  </a:xfrm>
                </p:grpSpPr>
                <p:sp>
                  <p:nvSpPr>
                    <p:cNvPr id="21567" name="AutoShape 201"/>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68" name="AutoShape 202"/>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69" name="AutoShape 203"/>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70" name="AutoShape 204"/>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nvGrpSpPr>
                  <p:cNvPr id="21562" name="Group 205"/>
                  <p:cNvGrpSpPr/>
                  <p:nvPr/>
                </p:nvGrpSpPr>
                <p:grpSpPr>
                  <a:xfrm rot="1353540">
                    <a:off x="150" y="60"/>
                    <a:ext cx="743" cy="186"/>
                    <a:chOff x="0" y="0"/>
                    <a:chExt cx="1118" cy="279"/>
                  </a:xfrm>
                </p:grpSpPr>
                <p:sp>
                  <p:nvSpPr>
                    <p:cNvPr id="21563" name="AutoShape 206"/>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64" name="AutoShape 207"/>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65" name="AutoShape 208"/>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66" name="AutoShape 209"/>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grpSp>
              <p:nvGrpSpPr>
                <p:cNvPr id="21550" name="Group 210"/>
                <p:cNvGrpSpPr/>
                <p:nvPr/>
              </p:nvGrpSpPr>
              <p:grpSpPr>
                <a:xfrm rot="-9970459" flipH="1" flipV="1">
                  <a:off x="90" y="30"/>
                  <a:ext cx="784" cy="198"/>
                  <a:chOff x="0" y="0"/>
                  <a:chExt cx="893" cy="246"/>
                </a:xfrm>
              </p:grpSpPr>
              <p:grpSp>
                <p:nvGrpSpPr>
                  <p:cNvPr id="21551" name="Group 211"/>
                  <p:cNvGrpSpPr/>
                  <p:nvPr/>
                </p:nvGrpSpPr>
                <p:grpSpPr>
                  <a:xfrm>
                    <a:off x="0" y="0"/>
                    <a:ext cx="743" cy="185"/>
                    <a:chOff x="0" y="0"/>
                    <a:chExt cx="1118" cy="279"/>
                  </a:xfrm>
                </p:grpSpPr>
                <p:sp>
                  <p:nvSpPr>
                    <p:cNvPr id="21557" name="AutoShape 212"/>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58" name="AutoShape 213"/>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59" name="AutoShape 214"/>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60" name="AutoShape 215"/>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nvGrpSpPr>
                  <p:cNvPr id="21552" name="Group 216"/>
                  <p:cNvGrpSpPr/>
                  <p:nvPr/>
                </p:nvGrpSpPr>
                <p:grpSpPr>
                  <a:xfrm rot="1353540">
                    <a:off x="150" y="60"/>
                    <a:ext cx="743" cy="186"/>
                    <a:chOff x="0" y="0"/>
                    <a:chExt cx="1118" cy="279"/>
                  </a:xfrm>
                </p:grpSpPr>
                <p:sp>
                  <p:nvSpPr>
                    <p:cNvPr id="21553" name="AutoShape 217"/>
                    <p:cNvSpPr/>
                    <p:nvPr/>
                  </p:nvSpPr>
                  <p:spPr>
                    <a:xfrm rot="5263130">
                      <a:off x="293"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54" name="AutoShape 218"/>
                    <p:cNvSpPr/>
                    <p:nvPr/>
                  </p:nvSpPr>
                  <p:spPr>
                    <a:xfrm rot="6078281">
                      <a:off x="429" y="-294"/>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55" name="AutoShape 219"/>
                    <p:cNvSpPr/>
                    <p:nvPr/>
                  </p:nvSpPr>
                  <p:spPr>
                    <a:xfrm rot="6373927">
                      <a:off x="505" y="-27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56" name="AutoShape 220"/>
                    <p:cNvSpPr/>
                    <p:nvPr/>
                  </p:nvSpPr>
                  <p:spPr>
                    <a:xfrm rot="6906312">
                      <a:off x="595" y="-242"/>
                      <a:ext cx="227" cy="816"/>
                    </a:xfrm>
                    <a:prstGeom prst="moon">
                      <a:avLst>
                        <a:gd name="adj" fmla="val 49773"/>
                      </a:avLst>
                    </a:prstGeom>
                    <a:solidFill>
                      <a:srgbClr val="FFFFFF">
                        <a:alpha val="3922"/>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grpSp>
          <p:grpSp>
            <p:nvGrpSpPr>
              <p:cNvPr id="21526" name="Group 221"/>
              <p:cNvGrpSpPr/>
              <p:nvPr/>
            </p:nvGrpSpPr>
            <p:grpSpPr>
              <a:xfrm rot="513316">
                <a:off x="30" y="24"/>
                <a:ext cx="957" cy="242"/>
                <a:chOff x="0" y="0"/>
                <a:chExt cx="957" cy="242"/>
              </a:xfrm>
            </p:grpSpPr>
            <p:grpSp>
              <p:nvGrpSpPr>
                <p:cNvPr id="21527" name="Group 222"/>
                <p:cNvGrpSpPr/>
                <p:nvPr/>
              </p:nvGrpSpPr>
              <p:grpSpPr>
                <a:xfrm rot="-9970459" flipH="1" flipV="1">
                  <a:off x="0" y="0"/>
                  <a:ext cx="957" cy="242"/>
                  <a:chOff x="0" y="0"/>
                  <a:chExt cx="893" cy="246"/>
                </a:xfrm>
              </p:grpSpPr>
              <p:grpSp>
                <p:nvGrpSpPr>
                  <p:cNvPr id="21539" name="Group 223"/>
                  <p:cNvGrpSpPr/>
                  <p:nvPr/>
                </p:nvGrpSpPr>
                <p:grpSpPr>
                  <a:xfrm>
                    <a:off x="0" y="0"/>
                    <a:ext cx="743" cy="185"/>
                    <a:chOff x="0" y="0"/>
                    <a:chExt cx="1118" cy="279"/>
                  </a:xfrm>
                </p:grpSpPr>
                <p:sp>
                  <p:nvSpPr>
                    <p:cNvPr id="21545" name="AutoShape 224"/>
                    <p:cNvSpPr/>
                    <p:nvPr/>
                  </p:nvSpPr>
                  <p:spPr>
                    <a:xfrm rot="5263130">
                      <a:off x="293" y="-294"/>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46" name="AutoShape 225"/>
                    <p:cNvSpPr/>
                    <p:nvPr/>
                  </p:nvSpPr>
                  <p:spPr>
                    <a:xfrm rot="6078281">
                      <a:off x="429" y="-294"/>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47" name="AutoShape 226"/>
                    <p:cNvSpPr/>
                    <p:nvPr/>
                  </p:nvSpPr>
                  <p:spPr>
                    <a:xfrm rot="6373927">
                      <a:off x="505" y="-272"/>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48" name="AutoShape 227"/>
                    <p:cNvSpPr/>
                    <p:nvPr/>
                  </p:nvSpPr>
                  <p:spPr>
                    <a:xfrm rot="6906312">
                      <a:off x="595" y="-242"/>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nvGrpSpPr>
                  <p:cNvPr id="21540" name="Group 228"/>
                  <p:cNvGrpSpPr/>
                  <p:nvPr/>
                </p:nvGrpSpPr>
                <p:grpSpPr>
                  <a:xfrm rot="1353540">
                    <a:off x="150" y="60"/>
                    <a:ext cx="743" cy="186"/>
                    <a:chOff x="0" y="0"/>
                    <a:chExt cx="1118" cy="279"/>
                  </a:xfrm>
                </p:grpSpPr>
                <p:sp>
                  <p:nvSpPr>
                    <p:cNvPr id="21541" name="AutoShape 229"/>
                    <p:cNvSpPr/>
                    <p:nvPr/>
                  </p:nvSpPr>
                  <p:spPr>
                    <a:xfrm rot="5263130">
                      <a:off x="293" y="-294"/>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42" name="AutoShape 230"/>
                    <p:cNvSpPr/>
                    <p:nvPr/>
                  </p:nvSpPr>
                  <p:spPr>
                    <a:xfrm rot="6078281">
                      <a:off x="429" y="-294"/>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43" name="AutoShape 231"/>
                    <p:cNvSpPr/>
                    <p:nvPr/>
                  </p:nvSpPr>
                  <p:spPr>
                    <a:xfrm rot="6373927">
                      <a:off x="505" y="-272"/>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44" name="AutoShape 232"/>
                    <p:cNvSpPr/>
                    <p:nvPr/>
                  </p:nvSpPr>
                  <p:spPr>
                    <a:xfrm rot="6906312">
                      <a:off x="595" y="-242"/>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grpSp>
              <p:nvGrpSpPr>
                <p:cNvPr id="21528" name="Group 233"/>
                <p:cNvGrpSpPr/>
                <p:nvPr/>
              </p:nvGrpSpPr>
              <p:grpSpPr>
                <a:xfrm rot="-9970459" flipH="1" flipV="1">
                  <a:off x="90" y="30"/>
                  <a:ext cx="784" cy="198"/>
                  <a:chOff x="0" y="0"/>
                  <a:chExt cx="893" cy="246"/>
                </a:xfrm>
              </p:grpSpPr>
              <p:grpSp>
                <p:nvGrpSpPr>
                  <p:cNvPr id="21529" name="Group 234"/>
                  <p:cNvGrpSpPr/>
                  <p:nvPr/>
                </p:nvGrpSpPr>
                <p:grpSpPr>
                  <a:xfrm>
                    <a:off x="0" y="0"/>
                    <a:ext cx="743" cy="185"/>
                    <a:chOff x="0" y="0"/>
                    <a:chExt cx="1118" cy="279"/>
                  </a:xfrm>
                </p:grpSpPr>
                <p:sp>
                  <p:nvSpPr>
                    <p:cNvPr id="21535" name="AutoShape 235"/>
                    <p:cNvSpPr/>
                    <p:nvPr/>
                  </p:nvSpPr>
                  <p:spPr>
                    <a:xfrm rot="5263130">
                      <a:off x="293" y="-294"/>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36" name="AutoShape 236"/>
                    <p:cNvSpPr/>
                    <p:nvPr/>
                  </p:nvSpPr>
                  <p:spPr>
                    <a:xfrm rot="6078281">
                      <a:off x="429" y="-294"/>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37" name="AutoShape 237"/>
                    <p:cNvSpPr/>
                    <p:nvPr/>
                  </p:nvSpPr>
                  <p:spPr>
                    <a:xfrm rot="6373927">
                      <a:off x="505" y="-272"/>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38" name="AutoShape 238"/>
                    <p:cNvSpPr/>
                    <p:nvPr/>
                  </p:nvSpPr>
                  <p:spPr>
                    <a:xfrm rot="6906312">
                      <a:off x="595" y="-242"/>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nvGrpSpPr>
                  <p:cNvPr id="21530" name="Group 239"/>
                  <p:cNvGrpSpPr/>
                  <p:nvPr/>
                </p:nvGrpSpPr>
                <p:grpSpPr>
                  <a:xfrm rot="1353540">
                    <a:off x="150" y="60"/>
                    <a:ext cx="743" cy="186"/>
                    <a:chOff x="0" y="0"/>
                    <a:chExt cx="1118" cy="279"/>
                  </a:xfrm>
                </p:grpSpPr>
                <p:sp>
                  <p:nvSpPr>
                    <p:cNvPr id="21531" name="AutoShape 240"/>
                    <p:cNvSpPr/>
                    <p:nvPr/>
                  </p:nvSpPr>
                  <p:spPr>
                    <a:xfrm rot="5263130">
                      <a:off x="293" y="-294"/>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32" name="AutoShape 241"/>
                    <p:cNvSpPr/>
                    <p:nvPr/>
                  </p:nvSpPr>
                  <p:spPr>
                    <a:xfrm rot="6078281">
                      <a:off x="429" y="-294"/>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33" name="AutoShape 242"/>
                    <p:cNvSpPr/>
                    <p:nvPr/>
                  </p:nvSpPr>
                  <p:spPr>
                    <a:xfrm rot="6373927">
                      <a:off x="505" y="-272"/>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sp>
                  <p:nvSpPr>
                    <p:cNvPr id="21534" name="AutoShape 243"/>
                    <p:cNvSpPr/>
                    <p:nvPr/>
                  </p:nvSpPr>
                  <p:spPr>
                    <a:xfrm rot="6906312">
                      <a:off x="595" y="-242"/>
                      <a:ext cx="227" cy="816"/>
                    </a:xfrm>
                    <a:prstGeom prst="moon">
                      <a:avLst>
                        <a:gd name="adj" fmla="val 49773"/>
                      </a:avLst>
                    </a:prstGeom>
                    <a:solidFill>
                      <a:srgbClr val="FFFFFF">
                        <a:alpha val="1961"/>
                      </a:srgbClr>
                    </a:solidFill>
                    <a:ln w="9525">
                      <a:noFill/>
                    </a:ln>
                  </p:spPr>
                  <p:txBody>
                    <a:bodyPr wrap="none" anchor="ctr"/>
                    <a:lstStyle/>
                    <a:p>
                      <a:pPr lvl="0" eaLnBrk="1" hangingPunct="1"/>
                      <a:endParaRPr lang="zh-CN" altLang="en-US" dirty="0">
                        <a:latin typeface="Arial" panose="020B0604020202020204" pitchFamily="34" charset="0"/>
                        <a:ea typeface="Arial" panose="020B0604020202020204" pitchFamily="34" charset="0"/>
                      </a:endParaRPr>
                    </a:p>
                  </p:txBody>
                </p:sp>
              </p:grpSp>
            </p:grpSp>
          </p:grpSp>
        </p:grpSp>
      </p:grpSp>
      <p:sp>
        <p:nvSpPr>
          <p:cNvPr id="21512" name="Rectangle 244"/>
          <p:cNvSpPr/>
          <p:nvPr/>
        </p:nvSpPr>
        <p:spPr>
          <a:xfrm>
            <a:off x="6172200" y="2104390"/>
            <a:ext cx="1415415" cy="483235"/>
          </a:xfrm>
          <a:prstGeom prst="rect">
            <a:avLst/>
          </a:prstGeom>
          <a:noFill/>
          <a:ln w="9525">
            <a:noFill/>
          </a:ln>
          <a:effectLst>
            <a:outerShdw dist="17961" dir="2699999" algn="ctr" rotWithShape="0">
              <a:srgbClr val="080808">
                <a:alpha val="50000"/>
              </a:srgbClr>
            </a:outerShdw>
          </a:effectLst>
        </p:spPr>
        <p:txBody>
          <a:bodyPr wrap="square">
            <a:spAutoFit/>
          </a:bodyPr>
          <a:lstStyle/>
          <a:p>
            <a:pPr lvl="0" algn="ctr" eaLnBrk="0" hangingPunct="0"/>
            <a:r>
              <a:rPr lang="zh-CN" altLang="en-US" sz="2400" b="1" dirty="0">
                <a:solidFill>
                  <a:srgbClr val="FEFEFE"/>
                </a:solidFill>
                <a:latin typeface="微软雅黑" panose="020B0503020204020204" charset="-122"/>
                <a:ea typeface="微软雅黑" panose="020B0503020204020204" charset="-122"/>
              </a:rPr>
              <a:t>州旅游局</a:t>
            </a:r>
          </a:p>
        </p:txBody>
      </p:sp>
      <p:sp>
        <p:nvSpPr>
          <p:cNvPr id="21513" name="Rectangle 245"/>
          <p:cNvSpPr/>
          <p:nvPr/>
        </p:nvSpPr>
        <p:spPr>
          <a:xfrm>
            <a:off x="4580890" y="3551873"/>
            <a:ext cx="1295400" cy="483235"/>
          </a:xfrm>
          <a:prstGeom prst="rect">
            <a:avLst/>
          </a:prstGeom>
          <a:noFill/>
          <a:ln w="9525">
            <a:noFill/>
          </a:ln>
          <a:effectLst>
            <a:outerShdw dist="17961" dir="2699999" algn="ctr" rotWithShape="0">
              <a:srgbClr val="080808">
                <a:alpha val="50000"/>
              </a:srgbClr>
            </a:outerShdw>
          </a:effectLst>
        </p:spPr>
        <p:txBody>
          <a:bodyPr>
            <a:spAutoFit/>
          </a:bodyPr>
          <a:lstStyle/>
          <a:p>
            <a:pPr lvl="0" algn="ctr" eaLnBrk="0" hangingPunct="0"/>
            <a:r>
              <a:rPr lang="zh-CN" altLang="en-US" sz="2400" b="1" dirty="0">
                <a:solidFill>
                  <a:schemeClr val="bg1"/>
                </a:solidFill>
                <a:latin typeface="微软雅黑" panose="020B0503020204020204" charset="-122"/>
                <a:ea typeface="微软雅黑" panose="020B0503020204020204" charset="-122"/>
              </a:rPr>
              <a:t>州农委</a:t>
            </a:r>
          </a:p>
        </p:txBody>
      </p:sp>
      <p:sp>
        <p:nvSpPr>
          <p:cNvPr id="21514" name="Rectangle 246"/>
          <p:cNvSpPr/>
          <p:nvPr/>
        </p:nvSpPr>
        <p:spPr>
          <a:xfrm>
            <a:off x="7687310" y="3394075"/>
            <a:ext cx="1477010" cy="848995"/>
          </a:xfrm>
          <a:prstGeom prst="rect">
            <a:avLst/>
          </a:prstGeom>
          <a:noFill/>
          <a:ln w="9525">
            <a:noFill/>
          </a:ln>
          <a:effectLst>
            <a:outerShdw dist="17961" dir="2699999" algn="ctr" rotWithShape="0">
              <a:srgbClr val="080808">
                <a:alpha val="50000"/>
              </a:srgbClr>
            </a:outerShdw>
          </a:effectLst>
        </p:spPr>
        <p:txBody>
          <a:bodyPr wrap="square">
            <a:spAutoFit/>
          </a:bodyPr>
          <a:lstStyle/>
          <a:p>
            <a:pPr lvl="0" algn="ctr" eaLnBrk="0" hangingPunct="0"/>
            <a:r>
              <a:rPr lang="zh-CN" altLang="en-US" sz="2400" b="1" dirty="0">
                <a:solidFill>
                  <a:srgbClr val="FEFEFE"/>
                </a:solidFill>
                <a:latin typeface="微软雅黑" panose="020B0503020204020204" charset="-122"/>
                <a:ea typeface="微软雅黑" panose="020B0503020204020204" charset="-122"/>
              </a:rPr>
              <a:t>特产</a:t>
            </a:r>
          </a:p>
          <a:p>
            <a:pPr lvl="0" algn="ctr" eaLnBrk="0" hangingPunct="0"/>
            <a:r>
              <a:rPr lang="zh-CN" altLang="en-US" sz="2400" b="1" dirty="0">
                <a:solidFill>
                  <a:srgbClr val="FEFEFE"/>
                </a:solidFill>
                <a:latin typeface="微软雅黑" panose="020B0503020204020204" charset="-122"/>
                <a:ea typeface="微软雅黑" panose="020B0503020204020204" charset="-122"/>
              </a:rPr>
              <a:t>延边网</a:t>
            </a:r>
          </a:p>
        </p:txBody>
      </p:sp>
      <p:sp>
        <p:nvSpPr>
          <p:cNvPr id="21515" name="Rectangle 247"/>
          <p:cNvSpPr/>
          <p:nvPr/>
        </p:nvSpPr>
        <p:spPr>
          <a:xfrm>
            <a:off x="6146165" y="5124450"/>
            <a:ext cx="1551940" cy="483235"/>
          </a:xfrm>
          <a:prstGeom prst="rect">
            <a:avLst/>
          </a:prstGeom>
          <a:noFill/>
          <a:ln w="9525">
            <a:noFill/>
          </a:ln>
          <a:effectLst>
            <a:outerShdw dist="17961" dir="2699999" algn="ctr" rotWithShape="0">
              <a:srgbClr val="080808">
                <a:alpha val="50000"/>
              </a:srgbClr>
            </a:outerShdw>
          </a:effectLst>
        </p:spPr>
        <p:txBody>
          <a:bodyPr wrap="square">
            <a:spAutoFit/>
          </a:bodyPr>
          <a:lstStyle/>
          <a:p>
            <a:pPr lvl="0" algn="ctr" eaLnBrk="0" hangingPunct="0"/>
            <a:r>
              <a:rPr lang="zh-CN" altLang="en-US" sz="2400" b="1" dirty="0">
                <a:solidFill>
                  <a:srgbClr val="FEFEFE"/>
                </a:solidFill>
                <a:latin typeface="微软雅黑" panose="020B0503020204020204" charset="-122"/>
                <a:ea typeface="微软雅黑" panose="020B0503020204020204" charset="-122"/>
              </a:rPr>
              <a:t>阿里巴巴</a:t>
            </a:r>
          </a:p>
        </p:txBody>
      </p:sp>
      <p:sp>
        <p:nvSpPr>
          <p:cNvPr id="21520" name="Rectangle 252"/>
          <p:cNvSpPr/>
          <p:nvPr/>
        </p:nvSpPr>
        <p:spPr>
          <a:xfrm>
            <a:off x="8701723" y="4889818"/>
            <a:ext cx="2133600" cy="1214755"/>
          </a:xfrm>
          <a:prstGeom prst="rect">
            <a:avLst/>
          </a:prstGeom>
          <a:solidFill>
            <a:schemeClr val="accent1">
              <a:lumMod val="20000"/>
              <a:lumOff val="80000"/>
            </a:schemeClr>
          </a:solidFill>
          <a:ln w="9525">
            <a:noFill/>
          </a:ln>
        </p:spPr>
        <p:txBody>
          <a:bodyPr>
            <a:spAutoFit/>
            <a:scene3d>
              <a:camera prst="orthographicFront"/>
              <a:lightRig rig="threePt" dir="t"/>
            </a:scene3d>
          </a:bodyPr>
          <a:lstStyle/>
          <a:p>
            <a:pPr lvl="0" algn="ctr" eaLnBrk="1" hangingPunct="1"/>
            <a:r>
              <a:rPr lang="zh-CN" altLang="en-US" sz="2400" b="1" dirty="0">
                <a:solidFill>
                  <a:srgbClr val="002060"/>
                </a:solidFill>
                <a:effectLst>
                  <a:reflection blurRad="6350" stA="53000" endA="300" endPos="35500" dir="5400000" sy="-90000" algn="bl" rotWithShape="0"/>
                </a:effectLst>
                <a:latin typeface="微软雅黑" panose="020B0503020204020204" charset="-122"/>
                <a:ea typeface="微软雅黑" panose="020B0503020204020204" charset="-122"/>
              </a:rPr>
              <a:t>淘宝</a:t>
            </a:r>
          </a:p>
          <a:p>
            <a:pPr lvl="0" algn="ctr" eaLnBrk="1" hangingPunct="1"/>
            <a:r>
              <a:rPr lang="zh-CN" altLang="en-US" sz="2400" b="1" dirty="0">
                <a:solidFill>
                  <a:srgbClr val="002060"/>
                </a:solidFill>
                <a:effectLst>
                  <a:reflection blurRad="6350" stA="53000" endA="300" endPos="35500" dir="5400000" sy="-90000" algn="bl" rotWithShape="0"/>
                </a:effectLst>
                <a:latin typeface="微软雅黑" panose="020B0503020204020204" charset="-122"/>
                <a:ea typeface="微软雅黑" panose="020B0503020204020204" charset="-122"/>
              </a:rPr>
              <a:t>天猫</a:t>
            </a:r>
          </a:p>
          <a:p>
            <a:pPr lvl="0" algn="ctr" eaLnBrk="1" hangingPunct="1"/>
            <a:r>
              <a:rPr lang="zh-CN" altLang="en-US" sz="2400" b="1" dirty="0">
                <a:solidFill>
                  <a:srgbClr val="002060"/>
                </a:solidFill>
                <a:effectLst>
                  <a:reflection blurRad="6350" stA="53000" endA="300" endPos="35500" dir="5400000" sy="-90000" algn="bl" rotWithShape="0"/>
                </a:effectLst>
                <a:latin typeface="微软雅黑" panose="020B0503020204020204" charset="-122"/>
                <a:ea typeface="微软雅黑" panose="020B0503020204020204" charset="-122"/>
              </a:rPr>
              <a:t>农村淘宝</a:t>
            </a:r>
          </a:p>
        </p:txBody>
      </p:sp>
      <p:sp>
        <p:nvSpPr>
          <p:cNvPr id="159" name=" 159"/>
          <p:cNvSpPr/>
          <p:nvPr/>
        </p:nvSpPr>
        <p:spPr>
          <a:xfrm>
            <a:off x="7757160" y="5417820"/>
            <a:ext cx="944880" cy="24384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012D86"/>
              </a:gs>
              <a:gs pos="100000">
                <a:srgbClr val="0E255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378966" y="163389"/>
            <a:ext cx="7004858" cy="855752"/>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75000"/>
                  </a:schemeClr>
                </a:solidFill>
                <a:effectLst/>
                <a:latin typeface="+mn-lt"/>
                <a:ea typeface="+mj-ea"/>
                <a:cs typeface="+mj-cs"/>
              </a:defRPr>
            </a:lvl1pPr>
          </a:lstStyle>
          <a:p>
            <a:r>
              <a:rPr lang="en-US" altLang="zh-CN" sz="4000" dirty="0">
                <a:solidFill>
                  <a:srgbClr val="00B050"/>
                </a:solidFill>
                <a:effectLst>
                  <a:innerShdw blurRad="63500" dist="50800" dir="13500000">
                    <a:srgbClr val="000000">
                      <a:alpha val="50000"/>
                    </a:srgbClr>
                  </a:innerShdw>
                </a:effectLst>
                <a:latin typeface="+mj-lt"/>
              </a:rPr>
              <a:t>2 </a:t>
            </a:r>
            <a:r>
              <a:rPr lang="zh-CN" altLang="en-US" sz="4000" dirty="0">
                <a:solidFill>
                  <a:srgbClr val="00B050"/>
                </a:solidFill>
                <a:effectLst>
                  <a:innerShdw blurRad="63500" dist="50800" dir="13500000">
                    <a:srgbClr val="000000">
                      <a:alpha val="50000"/>
                    </a:srgbClr>
                  </a:innerShdw>
                </a:effectLst>
                <a:latin typeface="+mj-lt"/>
              </a:rPr>
              <a:t>招商项目</a:t>
            </a:r>
            <a:r>
              <a:rPr lang="en-US" altLang="zh-CN" sz="4000" dirty="0">
                <a:solidFill>
                  <a:srgbClr val="00B050"/>
                </a:solidFill>
                <a:effectLst>
                  <a:innerShdw blurRad="63500" dist="50800" dir="13500000">
                    <a:srgbClr val="000000">
                      <a:alpha val="50000"/>
                    </a:srgbClr>
                  </a:innerShdw>
                </a:effectLst>
                <a:latin typeface="+mj-lt"/>
              </a:rPr>
              <a:t>(4)—</a:t>
            </a:r>
            <a:r>
              <a:rPr lang="zh-CN" altLang="en-US" sz="4000" dirty="0">
                <a:solidFill>
                  <a:srgbClr val="00B050"/>
                </a:solidFill>
                <a:effectLst>
                  <a:innerShdw blurRad="63500" dist="50800" dir="13500000">
                    <a:srgbClr val="000000">
                      <a:alpha val="50000"/>
                    </a:srgbClr>
                  </a:innerShdw>
                </a:effectLst>
                <a:latin typeface="+mj-lt"/>
              </a:rPr>
              <a:t>优惠政策</a:t>
            </a:r>
          </a:p>
        </p:txBody>
      </p:sp>
      <p:grpSp>
        <p:nvGrpSpPr>
          <p:cNvPr id="5" name="组合 4"/>
          <p:cNvGrpSpPr/>
          <p:nvPr/>
        </p:nvGrpSpPr>
        <p:grpSpPr>
          <a:xfrm>
            <a:off x="1411605" y="3071233"/>
            <a:ext cx="3111923" cy="1281407"/>
            <a:chOff x="2314" y="5442"/>
            <a:chExt cx="4401" cy="1772"/>
          </a:xfrm>
        </p:grpSpPr>
        <p:sp>
          <p:nvSpPr>
            <p:cNvPr id="17" name="Freeform 7"/>
            <p:cNvSpPr/>
            <p:nvPr>
              <p:custDataLst>
                <p:tags r:id="rId3"/>
              </p:custDataLst>
            </p:nvPr>
          </p:nvSpPr>
          <p:spPr bwMode="gray">
            <a:xfrm>
              <a:off x="2314" y="5442"/>
              <a:ext cx="3367" cy="1772"/>
            </a:xfrm>
            <a:custGeom>
              <a:avLst/>
              <a:gdLst>
                <a:gd name="T0" fmla="*/ 717 w 2032"/>
                <a:gd name="T1" fmla="*/ 96 h 1536"/>
                <a:gd name="T2" fmla="*/ 860 w 2032"/>
                <a:gd name="T3" fmla="*/ 43 h 1536"/>
                <a:gd name="T4" fmla="*/ 1008 w 2032"/>
                <a:gd name="T5" fmla="*/ 11 h 1536"/>
                <a:gd name="T6" fmla="*/ 1157 w 2032"/>
                <a:gd name="T7" fmla="*/ 0 h 1536"/>
                <a:gd name="T8" fmla="*/ 1306 w 2032"/>
                <a:gd name="T9" fmla="*/ 3 h 1536"/>
                <a:gd name="T10" fmla="*/ 1449 w 2032"/>
                <a:gd name="T11" fmla="*/ 17 h 1536"/>
                <a:gd name="T12" fmla="*/ 1583 w 2032"/>
                <a:gd name="T13" fmla="*/ 42 h 1536"/>
                <a:gd name="T14" fmla="*/ 1707 w 2032"/>
                <a:gd name="T15" fmla="*/ 70 h 1536"/>
                <a:gd name="T16" fmla="*/ 1815 w 2032"/>
                <a:gd name="T17" fmla="*/ 102 h 1536"/>
                <a:gd name="T18" fmla="*/ 1905 w 2032"/>
                <a:gd name="T19" fmla="*/ 131 h 1536"/>
                <a:gd name="T20" fmla="*/ 1972 w 2032"/>
                <a:gd name="T21" fmla="*/ 157 h 1536"/>
                <a:gd name="T22" fmla="*/ 2016 w 2032"/>
                <a:gd name="T23" fmla="*/ 175 h 1536"/>
                <a:gd name="T24" fmla="*/ 2032 w 2032"/>
                <a:gd name="T25" fmla="*/ 182 h 1536"/>
                <a:gd name="T26" fmla="*/ 2029 w 2032"/>
                <a:gd name="T27" fmla="*/ 200 h 1536"/>
                <a:gd name="T28" fmla="*/ 2022 w 2032"/>
                <a:gd name="T29" fmla="*/ 249 h 1536"/>
                <a:gd name="T30" fmla="*/ 2009 w 2032"/>
                <a:gd name="T31" fmla="*/ 326 h 1536"/>
                <a:gd name="T32" fmla="*/ 1989 w 2032"/>
                <a:gd name="T33" fmla="*/ 427 h 1536"/>
                <a:gd name="T34" fmla="*/ 1958 w 2032"/>
                <a:gd name="T35" fmla="*/ 542 h 1536"/>
                <a:gd name="T36" fmla="*/ 1919 w 2032"/>
                <a:gd name="T37" fmla="*/ 672 h 1536"/>
                <a:gd name="T38" fmla="*/ 1866 w 2032"/>
                <a:gd name="T39" fmla="*/ 806 h 1536"/>
                <a:gd name="T40" fmla="*/ 1802 w 2032"/>
                <a:gd name="T41" fmla="*/ 944 h 1536"/>
                <a:gd name="T42" fmla="*/ 1722 w 2032"/>
                <a:gd name="T43" fmla="*/ 1076 h 1536"/>
                <a:gd name="T44" fmla="*/ 1627 w 2032"/>
                <a:gd name="T45" fmla="*/ 1202 h 1536"/>
                <a:gd name="T46" fmla="*/ 1514 w 2032"/>
                <a:gd name="T47" fmla="*/ 1313 h 1536"/>
                <a:gd name="T48" fmla="*/ 1383 w 2032"/>
                <a:gd name="T49" fmla="*/ 1405 h 1536"/>
                <a:gd name="T50" fmla="*/ 1245 w 2032"/>
                <a:gd name="T51" fmla="*/ 1469 h 1536"/>
                <a:gd name="T52" fmla="*/ 1099 w 2032"/>
                <a:gd name="T53" fmla="*/ 1511 h 1536"/>
                <a:gd name="T54" fmla="*/ 950 w 2032"/>
                <a:gd name="T55" fmla="*/ 1532 h 1536"/>
                <a:gd name="T56" fmla="*/ 801 w 2032"/>
                <a:gd name="T57" fmla="*/ 1536 h 1536"/>
                <a:gd name="T58" fmla="*/ 654 w 2032"/>
                <a:gd name="T59" fmla="*/ 1527 h 1536"/>
                <a:gd name="T60" fmla="*/ 515 w 2032"/>
                <a:gd name="T61" fmla="*/ 1507 h 1536"/>
                <a:gd name="T62" fmla="*/ 385 w 2032"/>
                <a:gd name="T63" fmla="*/ 1481 h 1536"/>
                <a:gd name="T64" fmla="*/ 270 w 2032"/>
                <a:gd name="T65" fmla="*/ 1450 h 1536"/>
                <a:gd name="T66" fmla="*/ 170 w 2032"/>
                <a:gd name="T67" fmla="*/ 1419 h 1536"/>
                <a:gd name="T68" fmla="*/ 91 w 2032"/>
                <a:gd name="T69" fmla="*/ 1390 h 1536"/>
                <a:gd name="T70" fmla="*/ 34 w 2032"/>
                <a:gd name="T71" fmla="*/ 1368 h 1536"/>
                <a:gd name="T72" fmla="*/ 5 w 2032"/>
                <a:gd name="T73" fmla="*/ 1357 h 1536"/>
                <a:gd name="T74" fmla="*/ 0 w 2032"/>
                <a:gd name="T75" fmla="*/ 1349 h 1536"/>
                <a:gd name="T76" fmla="*/ 5 w 2032"/>
                <a:gd name="T77" fmla="*/ 1316 h 1536"/>
                <a:gd name="T78" fmla="*/ 15 w 2032"/>
                <a:gd name="T79" fmla="*/ 1250 h 1536"/>
                <a:gd name="T80" fmla="*/ 33 w 2032"/>
                <a:gd name="T81" fmla="*/ 1161 h 1536"/>
                <a:gd name="T82" fmla="*/ 57 w 2032"/>
                <a:gd name="T83" fmla="*/ 1053 h 1536"/>
                <a:gd name="T84" fmla="*/ 92 w 2032"/>
                <a:gd name="T85" fmla="*/ 929 h 1536"/>
                <a:gd name="T86" fmla="*/ 139 w 2032"/>
                <a:gd name="T87" fmla="*/ 798 h 1536"/>
                <a:gd name="T88" fmla="*/ 197 w 2032"/>
                <a:gd name="T89" fmla="*/ 661 h 1536"/>
                <a:gd name="T90" fmla="*/ 269 w 2032"/>
                <a:gd name="T91" fmla="*/ 525 h 1536"/>
                <a:gd name="T92" fmla="*/ 356 w 2032"/>
                <a:gd name="T93" fmla="*/ 395 h 1536"/>
                <a:gd name="T94" fmla="*/ 460 w 2032"/>
                <a:gd name="T95" fmla="*/ 277 h 1536"/>
                <a:gd name="T96" fmla="*/ 581 w 2032"/>
                <a:gd name="T97" fmla="*/ 17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648" y="131"/>
                  </a:moveTo>
                  <a:lnTo>
                    <a:pt x="717" y="96"/>
                  </a:lnTo>
                  <a:lnTo>
                    <a:pt x="788" y="67"/>
                  </a:lnTo>
                  <a:lnTo>
                    <a:pt x="860" y="43"/>
                  </a:lnTo>
                  <a:lnTo>
                    <a:pt x="934" y="24"/>
                  </a:lnTo>
                  <a:lnTo>
                    <a:pt x="1008" y="11"/>
                  </a:lnTo>
                  <a:lnTo>
                    <a:pt x="1083" y="4"/>
                  </a:lnTo>
                  <a:lnTo>
                    <a:pt x="1157" y="0"/>
                  </a:lnTo>
                  <a:lnTo>
                    <a:pt x="1232" y="0"/>
                  </a:lnTo>
                  <a:lnTo>
                    <a:pt x="1306" y="3"/>
                  </a:lnTo>
                  <a:lnTo>
                    <a:pt x="1377" y="8"/>
                  </a:lnTo>
                  <a:lnTo>
                    <a:pt x="1449" y="17"/>
                  </a:lnTo>
                  <a:lnTo>
                    <a:pt x="1517" y="29"/>
                  </a:lnTo>
                  <a:lnTo>
                    <a:pt x="1583" y="42"/>
                  </a:lnTo>
                  <a:lnTo>
                    <a:pt x="1647" y="55"/>
                  </a:lnTo>
                  <a:lnTo>
                    <a:pt x="1707" y="70"/>
                  </a:lnTo>
                  <a:lnTo>
                    <a:pt x="1762" y="86"/>
                  </a:lnTo>
                  <a:lnTo>
                    <a:pt x="1815" y="102"/>
                  </a:lnTo>
                  <a:lnTo>
                    <a:pt x="1862" y="116"/>
                  </a:lnTo>
                  <a:lnTo>
                    <a:pt x="1905" y="131"/>
                  </a:lnTo>
                  <a:lnTo>
                    <a:pt x="1942" y="146"/>
                  </a:lnTo>
                  <a:lnTo>
                    <a:pt x="1972" y="157"/>
                  </a:lnTo>
                  <a:lnTo>
                    <a:pt x="1999" y="167"/>
                  </a:lnTo>
                  <a:lnTo>
                    <a:pt x="2016" y="175"/>
                  </a:lnTo>
                  <a:lnTo>
                    <a:pt x="2028" y="179"/>
                  </a:lnTo>
                  <a:lnTo>
                    <a:pt x="2032" y="182"/>
                  </a:lnTo>
                  <a:lnTo>
                    <a:pt x="2031" y="186"/>
                  </a:lnTo>
                  <a:lnTo>
                    <a:pt x="2029" y="200"/>
                  </a:lnTo>
                  <a:lnTo>
                    <a:pt x="2026" y="220"/>
                  </a:lnTo>
                  <a:lnTo>
                    <a:pt x="2022" y="249"/>
                  </a:lnTo>
                  <a:lnTo>
                    <a:pt x="2018" y="286"/>
                  </a:lnTo>
                  <a:lnTo>
                    <a:pt x="2009" y="326"/>
                  </a:lnTo>
                  <a:lnTo>
                    <a:pt x="2000" y="375"/>
                  </a:lnTo>
                  <a:lnTo>
                    <a:pt x="1989" y="427"/>
                  </a:lnTo>
                  <a:lnTo>
                    <a:pt x="1975" y="483"/>
                  </a:lnTo>
                  <a:lnTo>
                    <a:pt x="1958" y="542"/>
                  </a:lnTo>
                  <a:lnTo>
                    <a:pt x="1940" y="607"/>
                  </a:lnTo>
                  <a:lnTo>
                    <a:pt x="1919" y="672"/>
                  </a:lnTo>
                  <a:lnTo>
                    <a:pt x="1894" y="738"/>
                  </a:lnTo>
                  <a:lnTo>
                    <a:pt x="1866" y="806"/>
                  </a:lnTo>
                  <a:lnTo>
                    <a:pt x="1835" y="875"/>
                  </a:lnTo>
                  <a:lnTo>
                    <a:pt x="1802" y="944"/>
                  </a:lnTo>
                  <a:lnTo>
                    <a:pt x="1764" y="1011"/>
                  </a:lnTo>
                  <a:lnTo>
                    <a:pt x="1722" y="1076"/>
                  </a:lnTo>
                  <a:lnTo>
                    <a:pt x="1676" y="1141"/>
                  </a:lnTo>
                  <a:lnTo>
                    <a:pt x="1627" y="1202"/>
                  </a:lnTo>
                  <a:lnTo>
                    <a:pt x="1573" y="1259"/>
                  </a:lnTo>
                  <a:lnTo>
                    <a:pt x="1514" y="1313"/>
                  </a:lnTo>
                  <a:lnTo>
                    <a:pt x="1452" y="1361"/>
                  </a:lnTo>
                  <a:lnTo>
                    <a:pt x="1383" y="1405"/>
                  </a:lnTo>
                  <a:lnTo>
                    <a:pt x="1315" y="1440"/>
                  </a:lnTo>
                  <a:lnTo>
                    <a:pt x="1245" y="1469"/>
                  </a:lnTo>
                  <a:lnTo>
                    <a:pt x="1173" y="1494"/>
                  </a:lnTo>
                  <a:lnTo>
                    <a:pt x="1099" y="1511"/>
                  </a:lnTo>
                  <a:lnTo>
                    <a:pt x="1024" y="1524"/>
                  </a:lnTo>
                  <a:lnTo>
                    <a:pt x="950" y="1532"/>
                  </a:lnTo>
                  <a:lnTo>
                    <a:pt x="876" y="1536"/>
                  </a:lnTo>
                  <a:lnTo>
                    <a:pt x="801" y="1536"/>
                  </a:lnTo>
                  <a:lnTo>
                    <a:pt x="727" y="1533"/>
                  </a:lnTo>
                  <a:lnTo>
                    <a:pt x="654" y="1527"/>
                  </a:lnTo>
                  <a:lnTo>
                    <a:pt x="584" y="1518"/>
                  </a:lnTo>
                  <a:lnTo>
                    <a:pt x="515" y="1507"/>
                  </a:lnTo>
                  <a:lnTo>
                    <a:pt x="450" y="1495"/>
                  </a:lnTo>
                  <a:lnTo>
                    <a:pt x="385" y="1481"/>
                  </a:lnTo>
                  <a:lnTo>
                    <a:pt x="326" y="1466"/>
                  </a:lnTo>
                  <a:lnTo>
                    <a:pt x="270" y="1450"/>
                  </a:lnTo>
                  <a:lnTo>
                    <a:pt x="218" y="1434"/>
                  </a:lnTo>
                  <a:lnTo>
                    <a:pt x="170" y="1419"/>
                  </a:lnTo>
                  <a:lnTo>
                    <a:pt x="127" y="1405"/>
                  </a:lnTo>
                  <a:lnTo>
                    <a:pt x="91" y="1390"/>
                  </a:lnTo>
                  <a:lnTo>
                    <a:pt x="59" y="1378"/>
                  </a:lnTo>
                  <a:lnTo>
                    <a:pt x="34" y="1368"/>
                  </a:lnTo>
                  <a:lnTo>
                    <a:pt x="16" y="1361"/>
                  </a:lnTo>
                  <a:lnTo>
                    <a:pt x="5" y="1357"/>
                  </a:lnTo>
                  <a:lnTo>
                    <a:pt x="0" y="1355"/>
                  </a:lnTo>
                  <a:lnTo>
                    <a:pt x="0" y="1349"/>
                  </a:lnTo>
                  <a:lnTo>
                    <a:pt x="3" y="1336"/>
                  </a:lnTo>
                  <a:lnTo>
                    <a:pt x="5" y="1316"/>
                  </a:lnTo>
                  <a:lnTo>
                    <a:pt x="9" y="1287"/>
                  </a:lnTo>
                  <a:lnTo>
                    <a:pt x="15" y="1250"/>
                  </a:lnTo>
                  <a:lnTo>
                    <a:pt x="22" y="1209"/>
                  </a:lnTo>
                  <a:lnTo>
                    <a:pt x="33" y="1161"/>
                  </a:lnTo>
                  <a:lnTo>
                    <a:pt x="44" y="1109"/>
                  </a:lnTo>
                  <a:lnTo>
                    <a:pt x="57" y="1053"/>
                  </a:lnTo>
                  <a:lnTo>
                    <a:pt x="73" y="993"/>
                  </a:lnTo>
                  <a:lnTo>
                    <a:pt x="92" y="929"/>
                  </a:lnTo>
                  <a:lnTo>
                    <a:pt x="114" y="865"/>
                  </a:lnTo>
                  <a:lnTo>
                    <a:pt x="139" y="798"/>
                  </a:lnTo>
                  <a:lnTo>
                    <a:pt x="167" y="729"/>
                  </a:lnTo>
                  <a:lnTo>
                    <a:pt x="197" y="661"/>
                  </a:lnTo>
                  <a:lnTo>
                    <a:pt x="231" y="592"/>
                  </a:lnTo>
                  <a:lnTo>
                    <a:pt x="269" y="525"/>
                  </a:lnTo>
                  <a:lnTo>
                    <a:pt x="311" y="459"/>
                  </a:lnTo>
                  <a:lnTo>
                    <a:pt x="356" y="395"/>
                  </a:lnTo>
                  <a:lnTo>
                    <a:pt x="406" y="334"/>
                  </a:lnTo>
                  <a:lnTo>
                    <a:pt x="460" y="277"/>
                  </a:lnTo>
                  <a:lnTo>
                    <a:pt x="518" y="223"/>
                  </a:lnTo>
                  <a:lnTo>
                    <a:pt x="581" y="175"/>
                  </a:lnTo>
                  <a:lnTo>
                    <a:pt x="648" y="131"/>
                  </a:lnTo>
                </a:path>
              </a:pathLst>
            </a:custGeom>
            <a:gradFill>
              <a:gsLst>
                <a:gs pos="0">
                  <a:srgbClr val="14CD68"/>
                </a:gs>
                <a:gs pos="100000">
                  <a:srgbClr val="0B6E38"/>
                </a:gs>
              </a:gsLst>
              <a:lin ang="5400000" scaled="0"/>
            </a:gradFill>
            <a:ln w="3175">
              <a:solidFill>
                <a:schemeClr val="accent1">
                  <a:lumMod val="60000"/>
                  <a:lumOff val="40000"/>
                </a:schemeClr>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34986" rIns="69972" bIns="34986" anchor="ctr">
              <a:normAutofit/>
            </a:bodyPr>
            <a:lstStyle/>
            <a:p>
              <a:pPr algn="ctr">
                <a:lnSpc>
                  <a:spcPct val="120000"/>
                </a:lnSpc>
              </a:pPr>
              <a:r>
                <a:rPr lang="zh-CN" altLang="en-US" sz="2800" dirty="0">
                  <a:solidFill>
                    <a:srgbClr val="FFFFFF"/>
                  </a:solidFill>
                  <a:latin typeface="+mj-lt"/>
                  <a:ea typeface="+mj-ea"/>
                  <a:cs typeface="+mj-cs"/>
                </a:rPr>
                <a:t>优惠政策</a:t>
              </a:r>
            </a:p>
          </p:txBody>
        </p:sp>
        <p:sp>
          <p:nvSpPr>
            <p:cNvPr id="18" name="KSO_GT1"/>
            <p:cNvSpPr>
              <a:spLocks noChangeArrowheads="1"/>
            </p:cNvSpPr>
            <p:nvPr>
              <p:custDataLst>
                <p:tags r:id="rId4"/>
              </p:custDataLst>
            </p:nvPr>
          </p:nvSpPr>
          <p:spPr bwMode="gray">
            <a:xfrm>
              <a:off x="5236" y="5593"/>
              <a:ext cx="1479" cy="1469"/>
            </a:xfrm>
            <a:prstGeom prst="ellipse">
              <a:avLst/>
            </a:prstGeom>
            <a:solidFill>
              <a:srgbClr val="FFFFFF"/>
            </a:solidFill>
            <a:ln w="3175">
              <a:solidFill>
                <a:schemeClr val="accent1">
                  <a:lumMod val="60000"/>
                  <a:lumOff val="40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pPr>
              <a:r>
                <a:rPr lang="en-US" altLang="zh-CN" sz="4000" dirty="0">
                  <a:solidFill>
                    <a:schemeClr val="accent1">
                      <a:lumMod val="50000"/>
                    </a:schemeClr>
                  </a:solidFill>
                </a:rPr>
                <a:t>04</a:t>
              </a:r>
            </a:p>
          </p:txBody>
        </p:sp>
      </p:grpSp>
      <p:sp>
        <p:nvSpPr>
          <p:cNvPr id="3" name="AutoShape 2"/>
          <p:cNvSpPr>
            <a:spLocks noChangeArrowheads="1"/>
          </p:cNvSpPr>
          <p:nvPr/>
        </p:nvSpPr>
        <p:spPr bwMode="auto">
          <a:xfrm>
            <a:off x="5537518" y="1845945"/>
            <a:ext cx="5895975" cy="1225550"/>
          </a:xfrm>
          <a:prstGeom prst="roundRect">
            <a:avLst>
              <a:gd name="adj" fmla="val 16449"/>
            </a:avLst>
          </a:prstGeom>
          <a:gradFill rotWithShape="1">
            <a:gsLst>
              <a:gs pos="0">
                <a:srgbClr val="FCFCFC">
                  <a:gamma/>
                  <a:tint val="91765"/>
                  <a:invGamma/>
                  <a:alpha val="64999"/>
                </a:srgbClr>
              </a:gs>
              <a:gs pos="50000">
                <a:srgbClr val="FCFCFC">
                  <a:alpha val="29999"/>
                </a:srgbClr>
              </a:gs>
              <a:gs pos="100000">
                <a:srgbClr val="FCFCFC">
                  <a:gamma/>
                  <a:tint val="91765"/>
                  <a:invGamma/>
                  <a:alpha val="64999"/>
                </a:srgbClr>
              </a:gs>
            </a:gsLst>
            <a:lin ang="5400000" scaled="1"/>
          </a:gradFill>
          <a:ln>
            <a:noFill/>
          </a:ln>
          <a:effectLst/>
          <a:extLst>
            <a:ext uri="{91240B29-F687-4F45-9708-019B960494DF}">
              <a14:hiddenLine xmlns:a14="http://schemas.microsoft.com/office/drawing/2010/main" xmlns="" w="9525">
                <a:solidFill>
                  <a:srgbClr val="000000"/>
                </a:solidFill>
                <a:rou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AutoShape 3"/>
          <p:cNvSpPr>
            <a:spLocks noChangeArrowheads="1"/>
          </p:cNvSpPr>
          <p:nvPr/>
        </p:nvSpPr>
        <p:spPr bwMode="auto">
          <a:xfrm>
            <a:off x="5580380" y="3305175"/>
            <a:ext cx="5853113" cy="1289050"/>
          </a:xfrm>
          <a:prstGeom prst="roundRect">
            <a:avLst>
              <a:gd name="adj" fmla="val 16227"/>
            </a:avLst>
          </a:prstGeom>
          <a:gradFill rotWithShape="1">
            <a:gsLst>
              <a:gs pos="0">
                <a:srgbClr val="FCFCFC">
                  <a:gamma/>
                  <a:tint val="91765"/>
                  <a:invGamma/>
                  <a:alpha val="64999"/>
                </a:srgbClr>
              </a:gs>
              <a:gs pos="50000">
                <a:srgbClr val="FCFCFC">
                  <a:alpha val="29999"/>
                </a:srgbClr>
              </a:gs>
              <a:gs pos="100000">
                <a:srgbClr val="FCFCFC">
                  <a:gamma/>
                  <a:tint val="91765"/>
                  <a:invGamma/>
                  <a:alpha val="64999"/>
                </a:srgbClr>
              </a:gs>
            </a:gsLst>
            <a:lin ang="5400000" scaled="1"/>
          </a:gradFill>
          <a:ln>
            <a:noFill/>
          </a:ln>
          <a:effectLst/>
          <a:extLst>
            <a:ext uri="{91240B29-F687-4F45-9708-019B960494DF}">
              <a14:hiddenLine xmlns:a14="http://schemas.microsoft.com/office/drawing/2010/main" xmlns="" w="9525">
                <a:solidFill>
                  <a:srgbClr val="000000"/>
                </a:solidFill>
                <a:rou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7" name="AutoShape 4"/>
          <p:cNvSpPr>
            <a:spLocks noChangeArrowheads="1"/>
          </p:cNvSpPr>
          <p:nvPr/>
        </p:nvSpPr>
        <p:spPr bwMode="auto">
          <a:xfrm>
            <a:off x="5559425" y="4806950"/>
            <a:ext cx="5853113" cy="1225550"/>
          </a:xfrm>
          <a:prstGeom prst="roundRect">
            <a:avLst>
              <a:gd name="adj" fmla="val 22019"/>
            </a:avLst>
          </a:prstGeom>
          <a:gradFill rotWithShape="1">
            <a:gsLst>
              <a:gs pos="0">
                <a:srgbClr val="FCFCFC">
                  <a:gamma/>
                  <a:tint val="91765"/>
                  <a:invGamma/>
                  <a:alpha val="64999"/>
                </a:srgbClr>
              </a:gs>
              <a:gs pos="50000">
                <a:srgbClr val="FCFCFC">
                  <a:alpha val="29999"/>
                </a:srgbClr>
              </a:gs>
              <a:gs pos="100000">
                <a:srgbClr val="FCFCFC">
                  <a:gamma/>
                  <a:tint val="91765"/>
                  <a:invGamma/>
                  <a:alpha val="64999"/>
                </a:srgbClr>
              </a:gs>
            </a:gsLst>
            <a:lin ang="5400000" scaled="1"/>
          </a:gradFill>
          <a:ln>
            <a:noFill/>
          </a:ln>
          <a:effectLst/>
          <a:extLst>
            <a:ext uri="{91240B29-F687-4F45-9708-019B960494DF}">
              <a14:hiddenLine xmlns:a14="http://schemas.microsoft.com/office/drawing/2010/main" xmlns="" w="9525">
                <a:solidFill>
                  <a:srgbClr val="000000"/>
                </a:solidFill>
                <a:rou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8" name="Rectangle 5"/>
          <p:cNvSpPr/>
          <p:nvPr/>
        </p:nvSpPr>
        <p:spPr>
          <a:xfrm>
            <a:off x="6893560" y="2036445"/>
            <a:ext cx="4699000" cy="830997"/>
          </a:xfrm>
          <a:prstGeom prst="rect">
            <a:avLst/>
          </a:prstGeom>
          <a:noFill/>
          <a:ln w="9525">
            <a:noFill/>
          </a:ln>
        </p:spPr>
        <p:txBody>
          <a:bodyPr wrap="square">
            <a:spAutoFit/>
            <a:scene3d>
              <a:camera prst="orthographicFront"/>
              <a:lightRig rig="threePt" dir="t"/>
            </a:scene3d>
          </a:bodyPr>
          <a:lstStyle/>
          <a:p>
            <a:pPr marL="171450" lvl="0" indent="-171450"/>
            <a:r>
              <a:rPr lang="zh-CN" altLang="en-US" sz="2400" b="1" dirty="0" smtClean="0">
                <a:solidFill>
                  <a:srgbClr val="62870A"/>
                </a:solidFill>
                <a:effectLst>
                  <a:innerShdw blurRad="63500" dist="50800" dir="13500000">
                    <a:srgbClr val="000000">
                      <a:alpha val="50000"/>
                    </a:srgbClr>
                  </a:innerShdw>
                </a:effectLst>
                <a:latin typeface="Arial" panose="020B0604020202020204" pitchFamily="34" charset="0"/>
                <a:ea typeface="宋体" panose="02010600030101010101" pitchFamily="2" charset="-122"/>
              </a:rPr>
              <a:t>对代销产品的厂家</a:t>
            </a:r>
            <a:r>
              <a:rPr lang="zh-CN" altLang="en-US" sz="2400" b="1" dirty="0" smtClean="0">
                <a:solidFill>
                  <a:srgbClr val="62870A"/>
                </a:solidFill>
                <a:latin typeface="Arial" panose="020B0604020202020204" pitchFamily="34" charset="0"/>
                <a:ea typeface="宋体" panose="02010600030101010101" pitchFamily="2" charset="-122"/>
              </a:rPr>
              <a:t>，</a:t>
            </a:r>
            <a:r>
              <a:rPr lang="zh-CN" altLang="en-US" sz="2400" b="1" dirty="0" smtClean="0">
                <a:solidFill>
                  <a:srgbClr val="62870A"/>
                </a:solidFill>
                <a:effectLst>
                  <a:innerShdw blurRad="63500" dist="50800" dir="13500000">
                    <a:srgbClr val="000000">
                      <a:alpha val="50000"/>
                    </a:srgbClr>
                  </a:innerShdw>
                </a:effectLst>
                <a:latin typeface="Arial" panose="020B0604020202020204" pitchFamily="34" charset="0"/>
                <a:ea typeface="宋体" panose="02010600030101010101" pitchFamily="2" charset="-122"/>
              </a:rPr>
              <a:t>免费</a:t>
            </a:r>
            <a:r>
              <a:rPr lang="zh-CN" altLang="en-US" sz="2400" b="1" dirty="0">
                <a:solidFill>
                  <a:srgbClr val="62870A"/>
                </a:solidFill>
                <a:effectLst>
                  <a:innerShdw blurRad="63500" dist="50800" dir="13500000">
                    <a:srgbClr val="000000">
                      <a:alpha val="50000"/>
                    </a:srgbClr>
                  </a:innerShdw>
                </a:effectLst>
                <a:latin typeface="Arial" panose="020B0604020202020204" pitchFamily="34" charset="0"/>
                <a:ea typeface="宋体" panose="02010600030101010101" pitchFamily="2" charset="-122"/>
              </a:rPr>
              <a:t>提供</a:t>
            </a:r>
            <a:r>
              <a:rPr lang="zh-CN" altLang="en-US" sz="2400" b="1" dirty="0" smtClean="0">
                <a:solidFill>
                  <a:srgbClr val="62870A"/>
                </a:solidFill>
                <a:effectLst>
                  <a:innerShdw blurRad="63500" dist="50800" dir="13500000">
                    <a:srgbClr val="000000">
                      <a:alpha val="50000"/>
                    </a:srgbClr>
                  </a:innerShdw>
                </a:effectLst>
                <a:latin typeface="Arial" panose="020B0604020202020204" pitchFamily="34" charset="0"/>
                <a:ea typeface="宋体" panose="02010600030101010101" pitchFamily="2" charset="-122"/>
              </a:rPr>
              <a:t>展览馆</a:t>
            </a:r>
            <a:r>
              <a:rPr lang="zh-CN" altLang="en-US" sz="2400" b="1" dirty="0">
                <a:solidFill>
                  <a:srgbClr val="62870A"/>
                </a:solidFill>
                <a:effectLst>
                  <a:innerShdw blurRad="63500" dist="50800" dir="13500000">
                    <a:srgbClr val="000000">
                      <a:alpha val="50000"/>
                    </a:srgbClr>
                  </a:innerShdw>
                </a:effectLst>
                <a:latin typeface="Arial" panose="020B0604020202020204" pitchFamily="34" charset="0"/>
                <a:ea typeface="宋体" panose="02010600030101010101" pitchFamily="2" charset="-122"/>
              </a:rPr>
              <a:t>的场地、设施</a:t>
            </a:r>
          </a:p>
        </p:txBody>
      </p:sp>
      <p:sp>
        <p:nvSpPr>
          <p:cNvPr id="9" name="AutoShape 6"/>
          <p:cNvSpPr>
            <a:spLocks noChangeArrowheads="1"/>
          </p:cNvSpPr>
          <p:nvPr/>
        </p:nvSpPr>
        <p:spPr bwMode="auto">
          <a:xfrm>
            <a:off x="4759643" y="2012633"/>
            <a:ext cx="1806575" cy="930275"/>
          </a:xfrm>
          <a:prstGeom prst="roundRect">
            <a:avLst>
              <a:gd name="adj" fmla="val 16667"/>
            </a:avLst>
          </a:prstGeom>
          <a:solidFill>
            <a:schemeClr val="accent1">
              <a:lumMod val="75000"/>
            </a:schemeClr>
          </a:solidFill>
          <a:ln w="38100" cmpd="sng">
            <a:solidFill>
              <a:srgbClr val="F8F8F8">
                <a:alpha val="68999"/>
              </a:srgbClr>
            </a:solidFill>
            <a:round/>
          </a:ln>
          <a:effectLst/>
          <a:extLst>
            <a:ext uri="{AF507438-7753-43E0-B8FC-AC1667EBCBE1}">
              <a14:hiddenEffects xmlns:a14="http://schemas.microsoft.com/office/drawing/2010/main" xmlns="">
                <a:effectLst>
                  <a:innerShdw blurRad="114300">
                    <a:prstClr val="black"/>
                  </a:inn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1" name="AutoShape 8"/>
          <p:cNvSpPr>
            <a:spLocks noChangeArrowheads="1"/>
          </p:cNvSpPr>
          <p:nvPr/>
        </p:nvSpPr>
        <p:spPr bwMode="auto">
          <a:xfrm>
            <a:off x="4783455" y="3460433"/>
            <a:ext cx="1806575" cy="930275"/>
          </a:xfrm>
          <a:prstGeom prst="roundRect">
            <a:avLst>
              <a:gd name="adj" fmla="val 16667"/>
            </a:avLst>
          </a:prstGeom>
          <a:gradFill rotWithShape="1">
            <a:gsLst>
              <a:gs pos="0">
                <a:srgbClr val="14CD68"/>
              </a:gs>
              <a:gs pos="100000">
                <a:srgbClr val="0B6E38"/>
              </a:gs>
            </a:gsLst>
            <a:lin ang="13500000" scaled="0"/>
          </a:gradFill>
          <a:ln w="38100" cmpd="sng">
            <a:solidFill>
              <a:srgbClr val="F8F8F8">
                <a:alpha val="68999"/>
              </a:srgbClr>
            </a:solidFill>
            <a:round/>
          </a:ln>
          <a:effectLst/>
          <a:extLst>
            <a:ext uri="{AF507438-7753-43E0-B8FC-AC1667EBCBE1}">
              <a14:hiddenEffects xmlns:a14="http://schemas.microsoft.com/office/drawing/2010/main" xmlns="">
                <a:effectLst>
                  <a:outerShdw dist="35921" dir="2700000" algn="ctr" rotWithShape="0">
                    <a:schemeClr val="tx2">
                      <a:alpha val="50000"/>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2" name="AutoShape 9"/>
          <p:cNvSpPr>
            <a:spLocks noChangeArrowheads="1"/>
          </p:cNvSpPr>
          <p:nvPr/>
        </p:nvSpPr>
        <p:spPr bwMode="auto">
          <a:xfrm>
            <a:off x="4772343" y="4954270"/>
            <a:ext cx="1806575" cy="930275"/>
          </a:xfrm>
          <a:prstGeom prst="roundRect">
            <a:avLst>
              <a:gd name="adj" fmla="val 16667"/>
            </a:avLst>
          </a:prstGeom>
          <a:gradFill rotWithShape="1">
            <a:gsLst>
              <a:gs pos="0">
                <a:srgbClr val="007BD3"/>
              </a:gs>
              <a:gs pos="100000">
                <a:srgbClr val="034373"/>
              </a:gs>
            </a:gsLst>
            <a:lin ang="13500000" scaled="0"/>
          </a:gradFill>
          <a:ln w="38100" cmpd="sng">
            <a:solidFill>
              <a:srgbClr val="F8F8F8">
                <a:alpha val="68999"/>
              </a:srgbClr>
            </a:solidFill>
            <a:round/>
          </a:ln>
          <a:effectLst/>
          <a:extLst>
            <a:ext uri="{AF507438-7753-43E0-B8FC-AC1667EBCBE1}">
              <a14:hiddenEffects xmlns:a14="http://schemas.microsoft.com/office/drawing/2010/main" xmlns="">
                <a:effectLst>
                  <a:outerShdw dist="35921" dir="2700000" algn="ctr" rotWithShape="0">
                    <a:schemeClr val="tx2">
                      <a:alpha val="50000"/>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5" name="Rectangle 12"/>
          <p:cNvSpPr/>
          <p:nvPr/>
        </p:nvSpPr>
        <p:spPr>
          <a:xfrm>
            <a:off x="6951345" y="3510280"/>
            <a:ext cx="4583430" cy="830997"/>
          </a:xfrm>
          <a:prstGeom prst="rect">
            <a:avLst/>
          </a:prstGeom>
          <a:noFill/>
          <a:ln w="9525">
            <a:noFill/>
          </a:ln>
        </p:spPr>
        <p:txBody>
          <a:bodyPr wrap="square">
            <a:spAutoFit/>
          </a:bodyPr>
          <a:lstStyle/>
          <a:p>
            <a:pPr marL="171450" lvl="0" indent="-171450" eaLnBrk="1" hangingPunct="1"/>
            <a:r>
              <a:rPr lang="zh-CN" altLang="en-US" sz="2400" b="1" dirty="0" smtClean="0">
                <a:solidFill>
                  <a:srgbClr val="12BD5F"/>
                </a:solidFill>
                <a:effectLst>
                  <a:innerShdw blurRad="63500" dist="50800" dir="13500000">
                    <a:srgbClr val="000000">
                      <a:alpha val="50000"/>
                    </a:srgbClr>
                  </a:innerShdw>
                </a:effectLst>
                <a:latin typeface="Arial" panose="020B0604020202020204" pitchFamily="34" charset="0"/>
                <a:ea typeface="宋体" panose="02010600030101010101" pitchFamily="2" charset="-122"/>
              </a:rPr>
              <a:t>对联营的厂家产品，免收第一年统一广告宣传费</a:t>
            </a:r>
          </a:p>
        </p:txBody>
      </p:sp>
      <p:sp>
        <p:nvSpPr>
          <p:cNvPr id="16" name="Rectangle 13"/>
          <p:cNvSpPr/>
          <p:nvPr/>
        </p:nvSpPr>
        <p:spPr>
          <a:xfrm>
            <a:off x="6951345" y="4954270"/>
            <a:ext cx="4750435" cy="822960"/>
          </a:xfrm>
          <a:prstGeom prst="rect">
            <a:avLst/>
          </a:prstGeom>
          <a:noFill/>
          <a:ln w="9525">
            <a:noFill/>
          </a:ln>
        </p:spPr>
        <p:txBody>
          <a:bodyPr wrap="square">
            <a:spAutoFit/>
            <a:scene3d>
              <a:camera prst="orthographicFront"/>
              <a:lightRig rig="threePt" dir="t"/>
            </a:scene3d>
          </a:bodyPr>
          <a:lstStyle/>
          <a:p>
            <a:pPr marL="171450" lvl="0" indent="-171450"/>
            <a:r>
              <a:rPr lang="zh-CN" altLang="en-US" sz="2000" dirty="0">
                <a:solidFill>
                  <a:srgbClr val="080808"/>
                </a:solidFill>
                <a:latin typeface="Arial" panose="020B0604020202020204" pitchFamily="34" charset="0"/>
                <a:ea typeface="宋体" panose="02010600030101010101" pitchFamily="2" charset="-122"/>
              </a:rPr>
              <a:t> </a:t>
            </a:r>
            <a:r>
              <a:rPr lang="zh-CN" altLang="en-US" sz="2400" b="1" dirty="0" smtClean="0">
                <a:solidFill>
                  <a:srgbClr val="025C9E"/>
                </a:solidFill>
                <a:effectLst>
                  <a:innerShdw blurRad="63500" dist="50800" dir="13500000">
                    <a:srgbClr val="000000">
                      <a:alpha val="50000"/>
                    </a:srgbClr>
                  </a:innerShdw>
                </a:effectLst>
                <a:latin typeface="Arial" panose="020B0604020202020204" pitchFamily="34" charset="0"/>
                <a:ea typeface="宋体" panose="02010600030101010101" pitchFamily="2" charset="-122"/>
              </a:rPr>
              <a:t>对自主经营的厂家，一次性缴纳租金一年者，可赠送三个月租期</a:t>
            </a:r>
          </a:p>
        </p:txBody>
      </p:sp>
      <p:pic>
        <p:nvPicPr>
          <p:cNvPr id="19" name="Picture 16" descr="1"/>
          <p:cNvPicPr>
            <a:picLocks noChangeAspect="1"/>
          </p:cNvPicPr>
          <p:nvPr/>
        </p:nvPicPr>
        <p:blipFill>
          <a:blip r:embed="rId7" cstate="print"/>
          <a:stretch>
            <a:fillRect/>
          </a:stretch>
        </p:blipFill>
        <p:spPr>
          <a:xfrm>
            <a:off x="4821555" y="2036445"/>
            <a:ext cx="1689100" cy="244475"/>
          </a:xfrm>
          <a:prstGeom prst="rect">
            <a:avLst/>
          </a:prstGeom>
          <a:noFill/>
          <a:ln w="9525">
            <a:noFill/>
          </a:ln>
        </p:spPr>
      </p:pic>
      <p:pic>
        <p:nvPicPr>
          <p:cNvPr id="20" name="Picture 17" descr="1"/>
          <p:cNvPicPr>
            <a:picLocks noChangeAspect="1"/>
          </p:cNvPicPr>
          <p:nvPr/>
        </p:nvPicPr>
        <p:blipFill>
          <a:blip r:embed="rId7" cstate="print"/>
          <a:stretch>
            <a:fillRect/>
          </a:stretch>
        </p:blipFill>
        <p:spPr>
          <a:xfrm>
            <a:off x="4840605" y="3484245"/>
            <a:ext cx="1689100" cy="244475"/>
          </a:xfrm>
          <a:prstGeom prst="rect">
            <a:avLst/>
          </a:prstGeom>
          <a:noFill/>
          <a:ln w="9525">
            <a:noFill/>
          </a:ln>
        </p:spPr>
      </p:pic>
      <p:pic>
        <p:nvPicPr>
          <p:cNvPr id="21" name="Picture 18" descr="1"/>
          <p:cNvPicPr>
            <a:picLocks noChangeAspect="1"/>
          </p:cNvPicPr>
          <p:nvPr/>
        </p:nvPicPr>
        <p:blipFill>
          <a:blip r:embed="rId7" cstate="print"/>
          <a:stretch>
            <a:fillRect/>
          </a:stretch>
        </p:blipFill>
        <p:spPr>
          <a:xfrm>
            <a:off x="4831080" y="4979670"/>
            <a:ext cx="1689100" cy="244475"/>
          </a:xfrm>
          <a:prstGeom prst="rect">
            <a:avLst/>
          </a:prstGeom>
          <a:noFill/>
          <a:ln w="9525">
            <a:noFill/>
          </a:ln>
        </p:spPr>
      </p:pic>
      <p:sp>
        <p:nvSpPr>
          <p:cNvPr id="2050" name=" 2050"/>
          <p:cNvSpPr/>
          <p:nvPr/>
        </p:nvSpPr>
        <p:spPr bwMode="auto">
          <a:xfrm>
            <a:off x="5486400" y="2230120"/>
            <a:ext cx="365760" cy="457200"/>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bg2"/>
          </a:solidFill>
          <a:ln>
            <a:noFill/>
          </a:ln>
          <a:extLst>
            <a:ext uri="{91240B29-F687-4F45-9708-019B960494DF}">
              <a14:hiddenLine xmlns:a14="http://schemas.microsoft.com/office/drawing/2010/main" xmlns=""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4" name=" 2050"/>
          <p:cNvSpPr/>
          <p:nvPr/>
        </p:nvSpPr>
        <p:spPr bwMode="auto">
          <a:xfrm>
            <a:off x="5480050" y="3728720"/>
            <a:ext cx="365760" cy="457200"/>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bg2"/>
          </a:solidFill>
          <a:ln>
            <a:noFill/>
          </a:ln>
          <a:extLst>
            <a:ext uri="{91240B29-F687-4F45-9708-019B960494DF}">
              <a14:hiddenLine xmlns:a14="http://schemas.microsoft.com/office/drawing/2010/main" xmlns=""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5" name=" 2050"/>
          <p:cNvSpPr/>
          <p:nvPr/>
        </p:nvSpPr>
        <p:spPr bwMode="auto">
          <a:xfrm>
            <a:off x="5480050" y="5190490"/>
            <a:ext cx="365760" cy="457200"/>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bg2"/>
          </a:solidFill>
          <a:ln>
            <a:noFill/>
          </a:ln>
          <a:extLst>
            <a:ext uri="{91240B29-F687-4F45-9708-019B960494DF}">
              <a14:hiddenLine xmlns:a14="http://schemas.microsoft.com/office/drawing/2010/main" xmlns=""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5059387" y="5829267"/>
            <a:ext cx="5386705" cy="635"/>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2"/>
            </p:custDataLst>
          </p:nvPr>
        </p:nvSpPr>
        <p:spPr>
          <a:xfrm>
            <a:off x="378966" y="163389"/>
            <a:ext cx="7004858" cy="855752"/>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75000"/>
                  </a:schemeClr>
                </a:solidFill>
                <a:effectLst/>
                <a:latin typeface="+mn-lt"/>
                <a:ea typeface="+mj-ea"/>
                <a:cs typeface="+mj-cs"/>
              </a:defRPr>
            </a:lvl1pPr>
          </a:lstStyle>
          <a:p>
            <a:r>
              <a:rPr lang="en-US" altLang="zh-CN" sz="4000" dirty="0">
                <a:solidFill>
                  <a:srgbClr val="00B050"/>
                </a:solidFill>
                <a:effectLst>
                  <a:innerShdw blurRad="63500" dist="50800" dir="13500000">
                    <a:srgbClr val="000000">
                      <a:alpha val="50000"/>
                    </a:srgbClr>
                  </a:innerShdw>
                </a:effectLst>
                <a:latin typeface="+mj-lt"/>
              </a:rPr>
              <a:t>2 </a:t>
            </a:r>
            <a:r>
              <a:rPr lang="zh-CN" altLang="en-US" sz="4000" dirty="0">
                <a:solidFill>
                  <a:srgbClr val="00B050"/>
                </a:solidFill>
                <a:effectLst>
                  <a:innerShdw blurRad="63500" dist="50800" dir="13500000">
                    <a:srgbClr val="000000">
                      <a:alpha val="50000"/>
                    </a:srgbClr>
                  </a:innerShdw>
                </a:effectLst>
                <a:latin typeface="+mj-lt"/>
              </a:rPr>
              <a:t>招商项目</a:t>
            </a:r>
            <a:r>
              <a:rPr lang="en-US" altLang="zh-CN" sz="4000" dirty="0">
                <a:solidFill>
                  <a:srgbClr val="00B050"/>
                </a:solidFill>
                <a:effectLst>
                  <a:innerShdw blurRad="63500" dist="50800" dir="13500000">
                    <a:srgbClr val="000000">
                      <a:alpha val="50000"/>
                    </a:srgbClr>
                  </a:innerShdw>
                </a:effectLst>
                <a:latin typeface="+mj-lt"/>
              </a:rPr>
              <a:t>(5)—</a:t>
            </a:r>
            <a:r>
              <a:rPr lang="zh-CN" altLang="en-US" sz="4000" dirty="0">
                <a:solidFill>
                  <a:srgbClr val="00B050"/>
                </a:solidFill>
                <a:effectLst>
                  <a:innerShdw blurRad="63500" dist="50800" dir="13500000">
                    <a:srgbClr val="000000">
                      <a:alpha val="50000"/>
                    </a:srgbClr>
                  </a:innerShdw>
                </a:effectLst>
                <a:latin typeface="+mj-lt"/>
              </a:rPr>
              <a:t>招商类别</a:t>
            </a:r>
          </a:p>
        </p:txBody>
      </p:sp>
      <p:grpSp>
        <p:nvGrpSpPr>
          <p:cNvPr id="5" name="组合 4"/>
          <p:cNvGrpSpPr/>
          <p:nvPr/>
        </p:nvGrpSpPr>
        <p:grpSpPr>
          <a:xfrm>
            <a:off x="1396365" y="3071495"/>
            <a:ext cx="3111500" cy="1281430"/>
            <a:chOff x="2314" y="5442"/>
            <a:chExt cx="4401" cy="1772"/>
          </a:xfrm>
        </p:grpSpPr>
        <p:sp>
          <p:nvSpPr>
            <p:cNvPr id="7" name="Freeform 7"/>
            <p:cNvSpPr/>
            <p:nvPr>
              <p:custDataLst>
                <p:tags r:id="rId3"/>
              </p:custDataLst>
            </p:nvPr>
          </p:nvSpPr>
          <p:spPr bwMode="gray">
            <a:xfrm>
              <a:off x="2314" y="5442"/>
              <a:ext cx="3367" cy="1772"/>
            </a:xfrm>
            <a:custGeom>
              <a:avLst/>
              <a:gdLst>
                <a:gd name="T0" fmla="*/ 717 w 2032"/>
                <a:gd name="T1" fmla="*/ 96 h 1536"/>
                <a:gd name="T2" fmla="*/ 860 w 2032"/>
                <a:gd name="T3" fmla="*/ 43 h 1536"/>
                <a:gd name="T4" fmla="*/ 1008 w 2032"/>
                <a:gd name="T5" fmla="*/ 11 h 1536"/>
                <a:gd name="T6" fmla="*/ 1157 w 2032"/>
                <a:gd name="T7" fmla="*/ 0 h 1536"/>
                <a:gd name="T8" fmla="*/ 1306 w 2032"/>
                <a:gd name="T9" fmla="*/ 3 h 1536"/>
                <a:gd name="T10" fmla="*/ 1449 w 2032"/>
                <a:gd name="T11" fmla="*/ 17 h 1536"/>
                <a:gd name="T12" fmla="*/ 1583 w 2032"/>
                <a:gd name="T13" fmla="*/ 42 h 1536"/>
                <a:gd name="T14" fmla="*/ 1707 w 2032"/>
                <a:gd name="T15" fmla="*/ 70 h 1536"/>
                <a:gd name="T16" fmla="*/ 1815 w 2032"/>
                <a:gd name="T17" fmla="*/ 102 h 1536"/>
                <a:gd name="T18" fmla="*/ 1905 w 2032"/>
                <a:gd name="T19" fmla="*/ 131 h 1536"/>
                <a:gd name="T20" fmla="*/ 1972 w 2032"/>
                <a:gd name="T21" fmla="*/ 157 h 1536"/>
                <a:gd name="T22" fmla="*/ 2016 w 2032"/>
                <a:gd name="T23" fmla="*/ 175 h 1536"/>
                <a:gd name="T24" fmla="*/ 2032 w 2032"/>
                <a:gd name="T25" fmla="*/ 182 h 1536"/>
                <a:gd name="T26" fmla="*/ 2029 w 2032"/>
                <a:gd name="T27" fmla="*/ 200 h 1536"/>
                <a:gd name="T28" fmla="*/ 2022 w 2032"/>
                <a:gd name="T29" fmla="*/ 249 h 1536"/>
                <a:gd name="T30" fmla="*/ 2009 w 2032"/>
                <a:gd name="T31" fmla="*/ 326 h 1536"/>
                <a:gd name="T32" fmla="*/ 1989 w 2032"/>
                <a:gd name="T33" fmla="*/ 427 h 1536"/>
                <a:gd name="T34" fmla="*/ 1958 w 2032"/>
                <a:gd name="T35" fmla="*/ 542 h 1536"/>
                <a:gd name="T36" fmla="*/ 1919 w 2032"/>
                <a:gd name="T37" fmla="*/ 672 h 1536"/>
                <a:gd name="T38" fmla="*/ 1866 w 2032"/>
                <a:gd name="T39" fmla="*/ 806 h 1536"/>
                <a:gd name="T40" fmla="*/ 1802 w 2032"/>
                <a:gd name="T41" fmla="*/ 944 h 1536"/>
                <a:gd name="T42" fmla="*/ 1722 w 2032"/>
                <a:gd name="T43" fmla="*/ 1076 h 1536"/>
                <a:gd name="T44" fmla="*/ 1627 w 2032"/>
                <a:gd name="T45" fmla="*/ 1202 h 1536"/>
                <a:gd name="T46" fmla="*/ 1514 w 2032"/>
                <a:gd name="T47" fmla="*/ 1313 h 1536"/>
                <a:gd name="T48" fmla="*/ 1383 w 2032"/>
                <a:gd name="T49" fmla="*/ 1405 h 1536"/>
                <a:gd name="T50" fmla="*/ 1245 w 2032"/>
                <a:gd name="T51" fmla="*/ 1469 h 1536"/>
                <a:gd name="T52" fmla="*/ 1099 w 2032"/>
                <a:gd name="T53" fmla="*/ 1511 h 1536"/>
                <a:gd name="T54" fmla="*/ 950 w 2032"/>
                <a:gd name="T55" fmla="*/ 1532 h 1536"/>
                <a:gd name="T56" fmla="*/ 801 w 2032"/>
                <a:gd name="T57" fmla="*/ 1536 h 1536"/>
                <a:gd name="T58" fmla="*/ 654 w 2032"/>
                <a:gd name="T59" fmla="*/ 1527 h 1536"/>
                <a:gd name="T60" fmla="*/ 515 w 2032"/>
                <a:gd name="T61" fmla="*/ 1507 h 1536"/>
                <a:gd name="T62" fmla="*/ 385 w 2032"/>
                <a:gd name="T63" fmla="*/ 1481 h 1536"/>
                <a:gd name="T64" fmla="*/ 270 w 2032"/>
                <a:gd name="T65" fmla="*/ 1450 h 1536"/>
                <a:gd name="T66" fmla="*/ 170 w 2032"/>
                <a:gd name="T67" fmla="*/ 1419 h 1536"/>
                <a:gd name="T68" fmla="*/ 91 w 2032"/>
                <a:gd name="T69" fmla="*/ 1390 h 1536"/>
                <a:gd name="T70" fmla="*/ 34 w 2032"/>
                <a:gd name="T71" fmla="*/ 1368 h 1536"/>
                <a:gd name="T72" fmla="*/ 5 w 2032"/>
                <a:gd name="T73" fmla="*/ 1357 h 1536"/>
                <a:gd name="T74" fmla="*/ 0 w 2032"/>
                <a:gd name="T75" fmla="*/ 1349 h 1536"/>
                <a:gd name="T76" fmla="*/ 5 w 2032"/>
                <a:gd name="T77" fmla="*/ 1316 h 1536"/>
                <a:gd name="T78" fmla="*/ 15 w 2032"/>
                <a:gd name="T79" fmla="*/ 1250 h 1536"/>
                <a:gd name="T80" fmla="*/ 33 w 2032"/>
                <a:gd name="T81" fmla="*/ 1161 h 1536"/>
                <a:gd name="T82" fmla="*/ 57 w 2032"/>
                <a:gd name="T83" fmla="*/ 1053 h 1536"/>
                <a:gd name="T84" fmla="*/ 92 w 2032"/>
                <a:gd name="T85" fmla="*/ 929 h 1536"/>
                <a:gd name="T86" fmla="*/ 139 w 2032"/>
                <a:gd name="T87" fmla="*/ 798 h 1536"/>
                <a:gd name="T88" fmla="*/ 197 w 2032"/>
                <a:gd name="T89" fmla="*/ 661 h 1536"/>
                <a:gd name="T90" fmla="*/ 269 w 2032"/>
                <a:gd name="T91" fmla="*/ 525 h 1536"/>
                <a:gd name="T92" fmla="*/ 356 w 2032"/>
                <a:gd name="T93" fmla="*/ 395 h 1536"/>
                <a:gd name="T94" fmla="*/ 460 w 2032"/>
                <a:gd name="T95" fmla="*/ 277 h 1536"/>
                <a:gd name="T96" fmla="*/ 581 w 2032"/>
                <a:gd name="T97" fmla="*/ 17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648" y="131"/>
                  </a:moveTo>
                  <a:lnTo>
                    <a:pt x="717" y="96"/>
                  </a:lnTo>
                  <a:lnTo>
                    <a:pt x="788" y="67"/>
                  </a:lnTo>
                  <a:lnTo>
                    <a:pt x="860" y="43"/>
                  </a:lnTo>
                  <a:lnTo>
                    <a:pt x="934" y="24"/>
                  </a:lnTo>
                  <a:lnTo>
                    <a:pt x="1008" y="11"/>
                  </a:lnTo>
                  <a:lnTo>
                    <a:pt x="1083" y="4"/>
                  </a:lnTo>
                  <a:lnTo>
                    <a:pt x="1157" y="0"/>
                  </a:lnTo>
                  <a:lnTo>
                    <a:pt x="1232" y="0"/>
                  </a:lnTo>
                  <a:lnTo>
                    <a:pt x="1306" y="3"/>
                  </a:lnTo>
                  <a:lnTo>
                    <a:pt x="1377" y="8"/>
                  </a:lnTo>
                  <a:lnTo>
                    <a:pt x="1449" y="17"/>
                  </a:lnTo>
                  <a:lnTo>
                    <a:pt x="1517" y="29"/>
                  </a:lnTo>
                  <a:lnTo>
                    <a:pt x="1583" y="42"/>
                  </a:lnTo>
                  <a:lnTo>
                    <a:pt x="1647" y="55"/>
                  </a:lnTo>
                  <a:lnTo>
                    <a:pt x="1707" y="70"/>
                  </a:lnTo>
                  <a:lnTo>
                    <a:pt x="1762" y="86"/>
                  </a:lnTo>
                  <a:lnTo>
                    <a:pt x="1815" y="102"/>
                  </a:lnTo>
                  <a:lnTo>
                    <a:pt x="1862" y="116"/>
                  </a:lnTo>
                  <a:lnTo>
                    <a:pt x="1905" y="131"/>
                  </a:lnTo>
                  <a:lnTo>
                    <a:pt x="1942" y="146"/>
                  </a:lnTo>
                  <a:lnTo>
                    <a:pt x="1972" y="157"/>
                  </a:lnTo>
                  <a:lnTo>
                    <a:pt x="1999" y="167"/>
                  </a:lnTo>
                  <a:lnTo>
                    <a:pt x="2016" y="175"/>
                  </a:lnTo>
                  <a:lnTo>
                    <a:pt x="2028" y="179"/>
                  </a:lnTo>
                  <a:lnTo>
                    <a:pt x="2032" y="182"/>
                  </a:lnTo>
                  <a:lnTo>
                    <a:pt x="2031" y="186"/>
                  </a:lnTo>
                  <a:lnTo>
                    <a:pt x="2029" y="200"/>
                  </a:lnTo>
                  <a:lnTo>
                    <a:pt x="2026" y="220"/>
                  </a:lnTo>
                  <a:lnTo>
                    <a:pt x="2022" y="249"/>
                  </a:lnTo>
                  <a:lnTo>
                    <a:pt x="2018" y="286"/>
                  </a:lnTo>
                  <a:lnTo>
                    <a:pt x="2009" y="326"/>
                  </a:lnTo>
                  <a:lnTo>
                    <a:pt x="2000" y="375"/>
                  </a:lnTo>
                  <a:lnTo>
                    <a:pt x="1989" y="427"/>
                  </a:lnTo>
                  <a:lnTo>
                    <a:pt x="1975" y="483"/>
                  </a:lnTo>
                  <a:lnTo>
                    <a:pt x="1958" y="542"/>
                  </a:lnTo>
                  <a:lnTo>
                    <a:pt x="1940" y="607"/>
                  </a:lnTo>
                  <a:lnTo>
                    <a:pt x="1919" y="672"/>
                  </a:lnTo>
                  <a:lnTo>
                    <a:pt x="1894" y="738"/>
                  </a:lnTo>
                  <a:lnTo>
                    <a:pt x="1866" y="806"/>
                  </a:lnTo>
                  <a:lnTo>
                    <a:pt x="1835" y="875"/>
                  </a:lnTo>
                  <a:lnTo>
                    <a:pt x="1802" y="944"/>
                  </a:lnTo>
                  <a:lnTo>
                    <a:pt x="1764" y="1011"/>
                  </a:lnTo>
                  <a:lnTo>
                    <a:pt x="1722" y="1076"/>
                  </a:lnTo>
                  <a:lnTo>
                    <a:pt x="1676" y="1141"/>
                  </a:lnTo>
                  <a:lnTo>
                    <a:pt x="1627" y="1202"/>
                  </a:lnTo>
                  <a:lnTo>
                    <a:pt x="1573" y="1259"/>
                  </a:lnTo>
                  <a:lnTo>
                    <a:pt x="1514" y="1313"/>
                  </a:lnTo>
                  <a:lnTo>
                    <a:pt x="1452" y="1361"/>
                  </a:lnTo>
                  <a:lnTo>
                    <a:pt x="1383" y="1405"/>
                  </a:lnTo>
                  <a:lnTo>
                    <a:pt x="1315" y="1440"/>
                  </a:lnTo>
                  <a:lnTo>
                    <a:pt x="1245" y="1469"/>
                  </a:lnTo>
                  <a:lnTo>
                    <a:pt x="1173" y="1494"/>
                  </a:lnTo>
                  <a:lnTo>
                    <a:pt x="1099" y="1511"/>
                  </a:lnTo>
                  <a:lnTo>
                    <a:pt x="1024" y="1524"/>
                  </a:lnTo>
                  <a:lnTo>
                    <a:pt x="950" y="1532"/>
                  </a:lnTo>
                  <a:lnTo>
                    <a:pt x="876" y="1536"/>
                  </a:lnTo>
                  <a:lnTo>
                    <a:pt x="801" y="1536"/>
                  </a:lnTo>
                  <a:lnTo>
                    <a:pt x="727" y="1533"/>
                  </a:lnTo>
                  <a:lnTo>
                    <a:pt x="654" y="1527"/>
                  </a:lnTo>
                  <a:lnTo>
                    <a:pt x="584" y="1518"/>
                  </a:lnTo>
                  <a:lnTo>
                    <a:pt x="515" y="1507"/>
                  </a:lnTo>
                  <a:lnTo>
                    <a:pt x="450" y="1495"/>
                  </a:lnTo>
                  <a:lnTo>
                    <a:pt x="385" y="1481"/>
                  </a:lnTo>
                  <a:lnTo>
                    <a:pt x="326" y="1466"/>
                  </a:lnTo>
                  <a:lnTo>
                    <a:pt x="270" y="1450"/>
                  </a:lnTo>
                  <a:lnTo>
                    <a:pt x="218" y="1434"/>
                  </a:lnTo>
                  <a:lnTo>
                    <a:pt x="170" y="1419"/>
                  </a:lnTo>
                  <a:lnTo>
                    <a:pt x="127" y="1405"/>
                  </a:lnTo>
                  <a:lnTo>
                    <a:pt x="91" y="1390"/>
                  </a:lnTo>
                  <a:lnTo>
                    <a:pt x="59" y="1378"/>
                  </a:lnTo>
                  <a:lnTo>
                    <a:pt x="34" y="1368"/>
                  </a:lnTo>
                  <a:lnTo>
                    <a:pt x="16" y="1361"/>
                  </a:lnTo>
                  <a:lnTo>
                    <a:pt x="5" y="1357"/>
                  </a:lnTo>
                  <a:lnTo>
                    <a:pt x="0" y="1355"/>
                  </a:lnTo>
                  <a:lnTo>
                    <a:pt x="0" y="1349"/>
                  </a:lnTo>
                  <a:lnTo>
                    <a:pt x="3" y="1336"/>
                  </a:lnTo>
                  <a:lnTo>
                    <a:pt x="5" y="1316"/>
                  </a:lnTo>
                  <a:lnTo>
                    <a:pt x="9" y="1287"/>
                  </a:lnTo>
                  <a:lnTo>
                    <a:pt x="15" y="1250"/>
                  </a:lnTo>
                  <a:lnTo>
                    <a:pt x="22" y="1209"/>
                  </a:lnTo>
                  <a:lnTo>
                    <a:pt x="33" y="1161"/>
                  </a:lnTo>
                  <a:lnTo>
                    <a:pt x="44" y="1109"/>
                  </a:lnTo>
                  <a:lnTo>
                    <a:pt x="57" y="1053"/>
                  </a:lnTo>
                  <a:lnTo>
                    <a:pt x="73" y="993"/>
                  </a:lnTo>
                  <a:lnTo>
                    <a:pt x="92" y="929"/>
                  </a:lnTo>
                  <a:lnTo>
                    <a:pt x="114" y="865"/>
                  </a:lnTo>
                  <a:lnTo>
                    <a:pt x="139" y="798"/>
                  </a:lnTo>
                  <a:lnTo>
                    <a:pt x="167" y="729"/>
                  </a:lnTo>
                  <a:lnTo>
                    <a:pt x="197" y="661"/>
                  </a:lnTo>
                  <a:lnTo>
                    <a:pt x="231" y="592"/>
                  </a:lnTo>
                  <a:lnTo>
                    <a:pt x="269" y="525"/>
                  </a:lnTo>
                  <a:lnTo>
                    <a:pt x="311" y="459"/>
                  </a:lnTo>
                  <a:lnTo>
                    <a:pt x="356" y="395"/>
                  </a:lnTo>
                  <a:lnTo>
                    <a:pt x="406" y="334"/>
                  </a:lnTo>
                  <a:lnTo>
                    <a:pt x="460" y="277"/>
                  </a:lnTo>
                  <a:lnTo>
                    <a:pt x="518" y="223"/>
                  </a:lnTo>
                  <a:lnTo>
                    <a:pt x="581" y="175"/>
                  </a:lnTo>
                  <a:lnTo>
                    <a:pt x="648" y="131"/>
                  </a:lnTo>
                </a:path>
              </a:pathLst>
            </a:custGeom>
            <a:gradFill>
              <a:gsLst>
                <a:gs pos="0">
                  <a:srgbClr val="14CD68"/>
                </a:gs>
                <a:gs pos="100000">
                  <a:srgbClr val="0B6E38"/>
                </a:gs>
              </a:gsLst>
              <a:lin ang="13500000" scaled="0"/>
            </a:gradFill>
            <a:ln w="3175">
              <a:solidFill>
                <a:schemeClr val="accent1">
                  <a:lumMod val="60000"/>
                  <a:lumOff val="40000"/>
                </a:schemeClr>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34986" rIns="69972" bIns="34986" anchor="ctr">
              <a:normAutofit/>
            </a:bodyPr>
            <a:lstStyle/>
            <a:p>
              <a:pPr algn="ctr">
                <a:lnSpc>
                  <a:spcPct val="120000"/>
                </a:lnSpc>
              </a:pPr>
              <a:r>
                <a:rPr lang="zh-CN" altLang="en-US" sz="2800" dirty="0">
                  <a:solidFill>
                    <a:srgbClr val="FFFFFF"/>
                  </a:solidFill>
                  <a:latin typeface="+mj-lt"/>
                  <a:ea typeface="+mj-ea"/>
                  <a:cs typeface="+mj-cs"/>
                </a:rPr>
                <a:t>招商类别</a:t>
              </a:r>
            </a:p>
          </p:txBody>
        </p:sp>
        <p:sp>
          <p:nvSpPr>
            <p:cNvPr id="8" name="KSO_GT1"/>
            <p:cNvSpPr>
              <a:spLocks noChangeArrowheads="1"/>
            </p:cNvSpPr>
            <p:nvPr>
              <p:custDataLst>
                <p:tags r:id="rId4"/>
              </p:custDataLst>
            </p:nvPr>
          </p:nvSpPr>
          <p:spPr bwMode="gray">
            <a:xfrm>
              <a:off x="5236" y="5593"/>
              <a:ext cx="1479" cy="1469"/>
            </a:xfrm>
            <a:prstGeom prst="ellipse">
              <a:avLst/>
            </a:prstGeom>
            <a:solidFill>
              <a:srgbClr val="FFFFFF"/>
            </a:solidFill>
            <a:ln w="3175">
              <a:solidFill>
                <a:schemeClr val="accent1">
                  <a:lumMod val="60000"/>
                  <a:lumOff val="40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pPr>
              <a:r>
                <a:rPr lang="en-US" altLang="zh-CN" sz="4000" dirty="0">
                  <a:solidFill>
                    <a:schemeClr val="accent1">
                      <a:lumMod val="50000"/>
                    </a:schemeClr>
                  </a:solidFill>
                </a:rPr>
                <a:t>05</a:t>
              </a:r>
            </a:p>
          </p:txBody>
        </p:sp>
      </p:grpSp>
      <p:grpSp>
        <p:nvGrpSpPr>
          <p:cNvPr id="44" name="组合 43"/>
          <p:cNvGrpSpPr/>
          <p:nvPr/>
        </p:nvGrpSpPr>
        <p:grpSpPr>
          <a:xfrm>
            <a:off x="5059680" y="1436370"/>
            <a:ext cx="5537835" cy="4392930"/>
            <a:chOff x="7803" y="2530"/>
            <a:chExt cx="9711" cy="7617"/>
          </a:xfrm>
        </p:grpSpPr>
        <p:cxnSp>
          <p:nvCxnSpPr>
            <p:cNvPr id="31" name="直接连接符 30"/>
            <p:cNvCxnSpPr/>
            <p:nvPr/>
          </p:nvCxnSpPr>
          <p:spPr>
            <a:xfrm>
              <a:off x="7825" y="6675"/>
              <a:ext cx="9450" cy="3"/>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822" y="8387"/>
              <a:ext cx="9450" cy="3"/>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825" y="4945"/>
              <a:ext cx="9450" cy="3"/>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endCxn id="35" idx="3"/>
            </p:cNvCxnSpPr>
            <p:nvPr/>
          </p:nvCxnSpPr>
          <p:spPr>
            <a:xfrm>
              <a:off x="7821" y="3202"/>
              <a:ext cx="9450" cy="3"/>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9172" y="2530"/>
              <a:ext cx="8100" cy="1350"/>
            </a:xfrm>
            <a:prstGeom prst="roundRect">
              <a:avLst/>
            </a:prstGeom>
            <a:solidFill>
              <a:srgbClr val="62870A"/>
            </a:solidFill>
            <a:effectLst>
              <a:innerShdw blurRad="63500" dist="50800" dir="10800000">
                <a:prstClr val="black">
                  <a:alpha val="50000"/>
                </a:prst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6" name="圆角矩形 35"/>
            <p:cNvSpPr/>
            <p:nvPr/>
          </p:nvSpPr>
          <p:spPr>
            <a:xfrm>
              <a:off x="9172" y="4247"/>
              <a:ext cx="8100" cy="1350"/>
            </a:xfrm>
            <a:prstGeom prst="roundRect">
              <a:avLst/>
            </a:prstGeom>
            <a:solidFill>
              <a:srgbClr val="0F994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a:t>
              </a:r>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7" name="圆角矩形 36"/>
            <p:cNvSpPr/>
            <p:nvPr/>
          </p:nvSpPr>
          <p:spPr>
            <a:xfrm>
              <a:off x="9172" y="5982"/>
              <a:ext cx="8100" cy="1350"/>
            </a:xfrm>
            <a:prstGeom prst="roundRect">
              <a:avLst/>
            </a:prstGeom>
            <a:solidFill>
              <a:srgbClr val="025DA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8" name="圆角矩形 37"/>
            <p:cNvSpPr/>
            <p:nvPr/>
          </p:nvSpPr>
          <p:spPr>
            <a:xfrm>
              <a:off x="9172" y="7692"/>
              <a:ext cx="8100" cy="1350"/>
            </a:xfrm>
            <a:prstGeom prst="roundRect">
              <a:avLst/>
            </a:prstGeom>
            <a:solidFill>
              <a:srgbClr val="7030A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39" name="直接连接符 38"/>
            <p:cNvCxnSpPr/>
            <p:nvPr/>
          </p:nvCxnSpPr>
          <p:spPr>
            <a:xfrm flipH="1">
              <a:off x="7803" y="3234"/>
              <a:ext cx="19" cy="6913"/>
            </a:xfrm>
            <a:prstGeom prst="line">
              <a:avLst/>
            </a:prstGeom>
            <a:ln w="57150">
              <a:solidFill>
                <a:srgbClr val="94C60E"/>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0" name="TextBox 12"/>
            <p:cNvSpPr txBox="1"/>
            <p:nvPr/>
          </p:nvSpPr>
          <p:spPr>
            <a:xfrm>
              <a:off x="9171" y="2530"/>
              <a:ext cx="8082" cy="1121"/>
            </a:xfrm>
            <a:prstGeom prst="rect">
              <a:avLst/>
            </a:prstGeom>
            <a:noFill/>
            <a:ln w="9525">
              <a:noFill/>
            </a:ln>
          </p:spPr>
          <p:txBody>
            <a:bodyPr wrap="square">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en-US" sz="2400" b="1" dirty="0" smtClean="0">
                  <a:ln>
                    <a:noFill/>
                  </a:ln>
                  <a:solidFill>
                    <a:schemeClr val="bg1"/>
                  </a:solidFill>
                  <a:effectLst>
                    <a:reflection blurRad="6350" stA="53000" endA="300" endPos="35500" dir="5400000" sy="-90000" algn="bl" rotWithShape="0"/>
                  </a:effectLst>
                  <a:latin typeface="微软雅黑" panose="020B0503020204020204" charset="-122"/>
                  <a:ea typeface="微软雅黑" panose="020B0503020204020204" charset="-122"/>
                </a:rPr>
                <a:t>人参、鹿茸、灵芝、林蛙油、</a:t>
              </a:r>
              <a:endParaRPr lang="zh-CN" altLang="en-US" sz="2400" b="1" dirty="0">
                <a:ln>
                  <a:noFill/>
                </a:ln>
                <a:solidFill>
                  <a:schemeClr val="bg1"/>
                </a:solidFill>
                <a:effectLst>
                  <a:reflection blurRad="6350" stA="53000" endA="300" endPos="35500" dir="5400000" sy="-90000" algn="bl" rotWithShape="0"/>
                </a:effectLst>
                <a:latin typeface="微软雅黑" panose="020B0503020204020204" charset="-122"/>
                <a:ea typeface="微软雅黑" panose="020B0503020204020204" charset="-122"/>
                <a:sym typeface="+mn-ea"/>
              </a:endParaRPr>
            </a:p>
          </p:txBody>
        </p:sp>
        <p:sp>
          <p:nvSpPr>
            <p:cNvPr id="41" name="TextBox 13"/>
            <p:cNvSpPr txBox="1"/>
            <p:nvPr/>
          </p:nvSpPr>
          <p:spPr>
            <a:xfrm>
              <a:off x="9259" y="4366"/>
              <a:ext cx="7564" cy="1008"/>
            </a:xfrm>
            <a:prstGeom prst="rect">
              <a:avLst/>
            </a:prstGeom>
            <a:noFill/>
            <a:ln w="9525">
              <a:noFill/>
            </a:ln>
          </p:spPr>
          <p:txBody>
            <a:bodyPr wrap="square">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en-US" sz="2400" b="1" dirty="0" smtClean="0">
                  <a:solidFill>
                    <a:schemeClr val="bg1"/>
                  </a:solidFill>
                  <a:effectLst>
                    <a:reflection blurRad="6350" stA="53000" endA="300" endPos="35500" dir="5400000" sy="-90000" algn="bl" rotWithShape="0"/>
                  </a:effectLst>
                  <a:latin typeface="微软雅黑" panose="020B0503020204020204" charset="-122"/>
                  <a:ea typeface="微软雅黑" panose="020B0503020204020204" charset="-122"/>
                  <a:sym typeface="+mn-ea"/>
                </a:rPr>
                <a:t>大米、木耳</a:t>
              </a:r>
              <a:r>
                <a:rPr lang="zh-CN" altLang="en-US" sz="2400" b="1" dirty="0" smtClean="0">
                  <a:solidFill>
                    <a:schemeClr val="bg1"/>
                  </a:solidFill>
                  <a:effectLst>
                    <a:reflection blurRad="6350" stA="53000" endA="300" endPos="35500" dir="5400000" sy="-90000" algn="bl" rotWithShape="0"/>
                  </a:effectLst>
                  <a:latin typeface="微软雅黑" panose="020B0503020204020204" charset="-122"/>
                  <a:ea typeface="微软雅黑" panose="020B0503020204020204" charset="-122"/>
                </a:rPr>
                <a:t>、蜂蜜、苹果梨</a:t>
              </a:r>
              <a:endParaRPr lang="zh-CN" altLang="en-US" sz="2400" b="1" dirty="0">
                <a:solidFill>
                  <a:schemeClr val="bg1"/>
                </a:solidFill>
                <a:effectLst>
                  <a:reflection blurRad="6350" stA="53000" endA="300" endPos="35500" dir="5400000" sy="-90000" algn="bl" rotWithShape="0"/>
                </a:effectLst>
                <a:latin typeface="微软雅黑" panose="020B0503020204020204" charset="-122"/>
                <a:ea typeface="微软雅黑" panose="020B0503020204020204" charset="-122"/>
              </a:endParaRPr>
            </a:p>
          </p:txBody>
        </p:sp>
        <p:sp>
          <p:nvSpPr>
            <p:cNvPr id="42" name="TextBox 14"/>
            <p:cNvSpPr txBox="1"/>
            <p:nvPr/>
          </p:nvSpPr>
          <p:spPr>
            <a:xfrm>
              <a:off x="8909" y="6122"/>
              <a:ext cx="8605" cy="1110"/>
            </a:xfrm>
            <a:prstGeom prst="rect">
              <a:avLst/>
            </a:prstGeom>
            <a:noFill/>
            <a:ln w="9525">
              <a:noFill/>
            </a:ln>
          </p:spPr>
          <p:txBody>
            <a:bodyPr wrap="square">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en-US" sz="2400" b="1" dirty="0">
                  <a:solidFill>
                    <a:schemeClr val="bg1"/>
                  </a:solidFill>
                  <a:effectLst>
                    <a:reflection blurRad="6350" stA="53000" endA="300" endPos="35500" dir="5400000" sy="-90000" algn="bl" rotWithShape="0"/>
                  </a:effectLst>
                  <a:latin typeface="微软雅黑" panose="020B0503020204020204" charset="-122"/>
                  <a:ea typeface="微软雅黑" panose="020B0503020204020204" charset="-122"/>
                </a:rPr>
                <a:t>农、海产品、</a:t>
              </a:r>
              <a:r>
                <a:rPr lang="zh-CN" altLang="en-US" sz="2400" b="1" dirty="0">
                  <a:solidFill>
                    <a:schemeClr val="bg1"/>
                  </a:solidFill>
                  <a:effectLst>
                    <a:reflection blurRad="6350" stA="53000" endA="300" endPos="35500" dir="5400000" sy="-90000" algn="bl" rotWithShape="0"/>
                  </a:effectLst>
                  <a:latin typeface="微软雅黑" panose="020B0503020204020204" charset="-122"/>
                  <a:ea typeface="微软雅黑" panose="020B0503020204020204" charset="-122"/>
                  <a:sym typeface="+mn-ea"/>
                </a:rPr>
                <a:t>工艺品、纪念品</a:t>
              </a:r>
            </a:p>
          </p:txBody>
        </p:sp>
        <p:sp>
          <p:nvSpPr>
            <p:cNvPr id="43" name="TextBox 15"/>
            <p:cNvSpPr txBox="1"/>
            <p:nvPr/>
          </p:nvSpPr>
          <p:spPr>
            <a:xfrm>
              <a:off x="9200" y="7811"/>
              <a:ext cx="8000" cy="1121"/>
            </a:xfrm>
            <a:prstGeom prst="rect">
              <a:avLst/>
            </a:prstGeom>
            <a:noFill/>
            <a:ln w="9525">
              <a:noFill/>
            </a:ln>
          </p:spPr>
          <p:txBody>
            <a:bodyPr wrap="square">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en-US" sz="2400" b="1" dirty="0" smtClean="0">
                  <a:solidFill>
                    <a:schemeClr val="bg1"/>
                  </a:solidFill>
                  <a:effectLst>
                    <a:reflection blurRad="6350" stA="53000" endA="300" endPos="35500" dir="5400000" sy="-90000" algn="bl" rotWithShape="0"/>
                  </a:effectLst>
                  <a:latin typeface="微软雅黑" panose="020B0503020204020204" charset="-122"/>
                  <a:ea typeface="微软雅黑" panose="020B0503020204020204" charset="-122"/>
                </a:rPr>
                <a:t>土特产、茶、朝鲜族特色食品</a:t>
              </a:r>
              <a:endParaRPr lang="zh-CN" altLang="en-US" sz="2400" b="1" dirty="0">
                <a:solidFill>
                  <a:schemeClr val="bg1"/>
                </a:solidFill>
                <a:effectLst>
                  <a:reflection blurRad="6350" stA="53000" endA="300" endPos="35500" dir="5400000" sy="-90000" algn="bl" rotWithShape="0"/>
                </a:effectLst>
                <a:latin typeface="微软雅黑" panose="020B0503020204020204" charset="-122"/>
                <a:ea typeface="微软雅黑" panose="020B0503020204020204" charset="-122"/>
              </a:endParaRPr>
            </a:p>
          </p:txBody>
        </p:sp>
      </p:grpSp>
      <p:sp>
        <p:nvSpPr>
          <p:cNvPr id="3" name="圆角矩形 2"/>
          <p:cNvSpPr/>
          <p:nvPr/>
        </p:nvSpPr>
        <p:spPr>
          <a:xfrm>
            <a:off x="5828030" y="5436870"/>
            <a:ext cx="4618355" cy="777875"/>
          </a:xfrm>
          <a:prstGeom prst="roundRect">
            <a:avLst/>
          </a:prstGeom>
          <a:solidFill>
            <a:schemeClr val="accent4">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TextBox 14"/>
          <p:cNvSpPr txBox="1"/>
          <p:nvPr/>
        </p:nvSpPr>
        <p:spPr>
          <a:xfrm>
            <a:off x="5690235" y="5436870"/>
            <a:ext cx="4711700" cy="640080"/>
          </a:xfrm>
          <a:prstGeom prst="rect">
            <a:avLst/>
          </a:prstGeom>
          <a:noFill/>
          <a:ln w="9525">
            <a:noFill/>
          </a:ln>
        </p:spPr>
        <p:txBody>
          <a:bodyPr wrap="square">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en-US" sz="2400" b="1" dirty="0">
                <a:solidFill>
                  <a:schemeClr val="bg1"/>
                </a:solidFill>
                <a:effectLst>
                  <a:reflection blurRad="6350" stA="53000" endA="300" endPos="35500" dir="5400000" sy="-90000" algn="bl" rotWithShape="0"/>
                </a:effectLst>
                <a:latin typeface="微软雅黑" panose="020B0503020204020204" charset="-122"/>
                <a:ea typeface="微软雅黑" panose="020B0503020204020204" charset="-122"/>
              </a:rPr>
              <a:t>北朝鲜、俄罗斯、韩国精品</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65"/>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65"/>
  <p:tag name="KSO_WM_SLIDE_ID" val="custom160465_11"/>
  <p:tag name="KSO_WM_SLIDE_INDEX" val="11"/>
  <p:tag name="KSO_WM_SLIDE_ITEM_CNT" val="6"/>
  <p:tag name="KSO_WM_SLIDE_LAYOUT" val="a_l"/>
  <p:tag name="KSO_WM_SLIDE_LAYOUT_CNT" val="1_1"/>
  <p:tag name="KSO_WM_SLIDE_TYPE" val="contents"/>
  <p:tag name="KSO_WM_BEAUTIFY_FLAG" val="#wm#"/>
  <p:tag name="KSO_WM_TAG_VERSION" val="1.0"/>
  <p:tag name="KSO_WM_DIAGRAM_GROUP_CODE" val="l1-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a"/>
  <p:tag name="KSO_WM_UNIT_INDEX" val="1"/>
  <p:tag name="KSO_WM_UNIT_ID" val="custom160465_11*a*1"/>
  <p:tag name="KSO_WM_UNIT_CLEAR" val="1"/>
  <p:tag name="KSO_WM_UNIT_LAYERLEVEL" val="1"/>
  <p:tag name="KSO_WM_UNIT_VALUE" val="7"/>
  <p:tag name="KSO_WM_UNIT_ISCONTENTSTITLE" val="0"/>
  <p:tag name="KSO_WM_UNIT_HIGHLIGHT" val="0"/>
  <p:tag name="KSO_WM_UNIT_COMPATIBLE" val="0"/>
  <p:tag name="KSO_WM_UNIT_PRESET_TEXT" val="CONTENTS"/>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65_11*i*25"/>
  <p:tag name="KSO_WM_TEMPLATE_CATEGORY" val="custom"/>
  <p:tag name="KSO_WM_TEMPLATE_INDEX" val="160465"/>
  <p:tag name="KSO_WM_UNIT_INDEX" val="25"/>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l_h_f"/>
  <p:tag name="KSO_WM_UNIT_INDEX" val="1_6_1"/>
  <p:tag name="KSO_WM_UNIT_ID" val="custom160465_11*l_h_f*1_6_1"/>
  <p:tag name="KSO_WM_UNIT_CLEAR" val="1"/>
  <p:tag name="KSO_WM_UNIT_LAYERLEVEL" val="1_1_1"/>
  <p:tag name="KSO_WM_UNIT_VALUE" val="22"/>
  <p:tag name="KSO_WM_UNIT_HIGHLIGHT" val="0"/>
  <p:tag name="KSO_WM_UNIT_COMPATIBLE" val="0"/>
  <p:tag name="KSO_WM_UNIT_PRESET_TEXT_INDEX" val="4"/>
  <p:tag name="KSO_WM_DIAGRAM_GROUP_CODE" val="l1-1"/>
  <p:tag name="KSO_WM_UNIT_PRESET_TEXT_LEN" val="40"/>
  <p:tag name="KSO_WM_UNIT_FILL_FORE_SCHEMECOLOR_INDEX" val="5"/>
  <p:tag name="KSO_WM_UNIT_FILL_TYPE" val="1"/>
  <p:tag name="KSO_WM_UNIT_TEXT_FILL_FORE_SCHEMECOLOR_INDEX" val="2"/>
  <p:tag name="KSO_WM_UNIT_TEXT_FILL_TYPE" val="1"/>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l_i"/>
  <p:tag name="KSO_WM_UNIT_INDEX" val="1_6"/>
  <p:tag name="KSO_WM_UNIT_ID" val="custom160465_11*l_i*1_6"/>
  <p:tag name="KSO_WM_UNIT_CLEAR" val="1"/>
  <p:tag name="KSO_WM_UNIT_LAYERLEVEL" val="1_1"/>
  <p:tag name="KSO_WM_DIAGRAM_GROUP_CODE" val="l1-1"/>
  <p:tag name="KSO_WM_UNIT_TEXT_FILL_FORE_SCHEMECOLOR_INDEX" val="5"/>
  <p:tag name="KSO_WM_UNIT_TEXT_FILL_TYPE" val="1"/>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65_11*i*0"/>
  <p:tag name="KSO_WM_TEMPLATE_CATEGORY" val="custom"/>
  <p:tag name="KSO_WM_TEMPLATE_INDEX" val="160465"/>
  <p:tag name="KSO_WM_UNIT_INDEX" val="0"/>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65_11*i*5"/>
  <p:tag name="KSO_WM_TEMPLATE_CATEGORY" val="custom"/>
  <p:tag name="KSO_WM_TEMPLATE_INDEX" val="160465"/>
  <p:tag name="KSO_WM_UNIT_INDEX" val="5"/>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65_11*i*10"/>
  <p:tag name="KSO_WM_TEMPLATE_CATEGORY" val="custom"/>
  <p:tag name="KSO_WM_TEMPLATE_INDEX" val="160465"/>
  <p:tag name="KSO_WM_UNIT_INDEX" val="10"/>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65_11*i*15"/>
  <p:tag name="KSO_WM_TEMPLATE_CATEGORY" val="custom"/>
  <p:tag name="KSO_WM_TEMPLATE_INDEX" val="160465"/>
  <p:tag name="KSO_WM_UNIT_INDEX" val="15"/>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65_11*i*20"/>
  <p:tag name="KSO_WM_TEMPLATE_CATEGORY" val="custom"/>
  <p:tag name="KSO_WM_TEMPLATE_INDEX" val="160465"/>
  <p:tag name="KSO_WM_UNIT_INDEX" val="20"/>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65"/>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65_11*i*25"/>
  <p:tag name="KSO_WM_TEMPLATE_CATEGORY" val="custom"/>
  <p:tag name="KSO_WM_TEMPLATE_INDEX" val="160465"/>
  <p:tag name="KSO_WM_UNIT_INDEX" val="25"/>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l_h_f"/>
  <p:tag name="KSO_WM_UNIT_INDEX" val="1_6_1"/>
  <p:tag name="KSO_WM_UNIT_ID" val="custom160465_11*l_h_f*1_6_1"/>
  <p:tag name="KSO_WM_UNIT_CLEAR" val="1"/>
  <p:tag name="KSO_WM_UNIT_LAYERLEVEL" val="1_1_1"/>
  <p:tag name="KSO_WM_UNIT_VALUE" val="22"/>
  <p:tag name="KSO_WM_UNIT_HIGHLIGHT" val="0"/>
  <p:tag name="KSO_WM_UNIT_COMPATIBLE" val="0"/>
  <p:tag name="KSO_WM_UNIT_PRESET_TEXT_INDEX" val="4"/>
  <p:tag name="KSO_WM_DIAGRAM_GROUP_CODE" val="l1-1"/>
  <p:tag name="KSO_WM_UNIT_PRESET_TEXT_LEN" val="40"/>
  <p:tag name="KSO_WM_UNIT_FILL_FORE_SCHEMECOLOR_INDEX" val="5"/>
  <p:tag name="KSO_WM_UNIT_FILL_TYPE" val="1"/>
  <p:tag name="KSO_WM_UNIT_TEXT_FILL_FORE_SCHEMECOLOR_INDEX" val="2"/>
  <p:tag name="KSO_WM_UNIT_TEXT_FILL_TYPE" val="1"/>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l_i"/>
  <p:tag name="KSO_WM_UNIT_INDEX" val="1_6"/>
  <p:tag name="KSO_WM_UNIT_ID" val="custom160465_11*l_i*1_6"/>
  <p:tag name="KSO_WM_UNIT_CLEAR" val="1"/>
  <p:tag name="KSO_WM_UNIT_LAYERLEVEL" val="1_1"/>
  <p:tag name="KSO_WM_DIAGRAM_GROUP_CODE" val="l1-1"/>
  <p:tag name="KSO_WM_UNIT_TEXT_FILL_FORE_SCHEMECOLOR_INDEX" val="5"/>
  <p:tag name="KSO_WM_UNIT_TEXT_FILL_TYPE" val="1"/>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l_h_f"/>
  <p:tag name="KSO_WM_UNIT_INDEX" val="1_5_1"/>
  <p:tag name="KSO_WM_UNIT_ID" val="custom160465_11*l_h_f*1_5_1"/>
  <p:tag name="KSO_WM_UNIT_CLEAR" val="1"/>
  <p:tag name="KSO_WM_UNIT_LAYERLEVEL" val="1_1_1"/>
  <p:tag name="KSO_WM_UNIT_VALUE" val="22"/>
  <p:tag name="KSO_WM_UNIT_HIGHLIGHT" val="0"/>
  <p:tag name="KSO_WM_UNIT_COMPATIBLE" val="0"/>
  <p:tag name="KSO_WM_UNIT_PRESET_TEXT_INDEX" val="4"/>
  <p:tag name="KSO_WM_DIAGRAM_GROUP_CODE" val="l1-1"/>
  <p:tag name="KSO_WM_UNIT_PRESET_TEXT_LEN" val="40"/>
  <p:tag name="KSO_WM_UNIT_FILL_FORE_SCHEMECOLOR_INDEX" val="5"/>
  <p:tag name="KSO_WM_UNIT_FILL_TYPE" val="1"/>
  <p:tag name="KSO_WM_UNIT_TEXT_FILL_FORE_SCHEMECOLOR_INDEX" val="2"/>
  <p:tag name="KSO_WM_UNIT_TEXT_FILL_TYPE" val="1"/>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l_i"/>
  <p:tag name="KSO_WM_UNIT_INDEX" val="1_5"/>
  <p:tag name="KSO_WM_UNIT_ID" val="custom160465_11*l_i*1_5"/>
  <p:tag name="KSO_WM_UNIT_CLEAR" val="1"/>
  <p:tag name="KSO_WM_UNIT_LAYERLEVEL" val="1_1"/>
  <p:tag name="KSO_WM_DIAGRAM_GROUP_CODE" val="l1-1"/>
  <p:tag name="KSO_WM_UNIT_TEXT_FILL_FORE_SCHEMECOLOR_INDEX" val="5"/>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l_h_f"/>
  <p:tag name="KSO_WM_UNIT_INDEX" val="1_4_1"/>
  <p:tag name="KSO_WM_UNIT_ID" val="custom160465_11*l_h_f*1_4_1"/>
  <p:tag name="KSO_WM_UNIT_CLEAR" val="1"/>
  <p:tag name="KSO_WM_UNIT_LAYERLEVEL" val="1_1_1"/>
  <p:tag name="KSO_WM_UNIT_VALUE" val="22"/>
  <p:tag name="KSO_WM_UNIT_HIGHLIGHT" val="0"/>
  <p:tag name="KSO_WM_UNIT_COMPATIBLE" val="0"/>
  <p:tag name="KSO_WM_UNIT_PRESET_TEXT_INDEX" val="4"/>
  <p:tag name="KSO_WM_DIAGRAM_GROUP_CODE" val="l1-1"/>
  <p:tag name="KSO_WM_UNIT_PRESET_TEXT_LEN" val="40"/>
  <p:tag name="KSO_WM_UNIT_FILL_FORE_SCHEMECOLOR_INDEX" val="5"/>
  <p:tag name="KSO_WM_UNIT_FILL_TYPE" val="1"/>
  <p:tag name="KSO_WM_UNIT_TEXT_FILL_FORE_SCHEMECOLOR_INDEX" val="2"/>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l_i"/>
  <p:tag name="KSO_WM_UNIT_INDEX" val="1_4"/>
  <p:tag name="KSO_WM_UNIT_ID" val="custom160465_11*l_i*1_4"/>
  <p:tag name="KSO_WM_UNIT_CLEAR" val="1"/>
  <p:tag name="KSO_WM_UNIT_LAYERLEVEL" val="1_1"/>
  <p:tag name="KSO_WM_DIAGRAM_GROUP_CODE" val="l1-1"/>
  <p:tag name="KSO_WM_UNIT_TEXT_FILL_FORE_SCHEMECOLOR_INDEX" val="5"/>
  <p:tag name="KSO_WM_UNIT_TEXT_FILL_TYPE" val="1"/>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l_h_f"/>
  <p:tag name="KSO_WM_UNIT_INDEX" val="1_3_1"/>
  <p:tag name="KSO_WM_UNIT_ID" val="custom160465_11*l_h_f*1_3_1"/>
  <p:tag name="KSO_WM_UNIT_CLEAR" val="1"/>
  <p:tag name="KSO_WM_UNIT_LAYERLEVEL" val="1_1_1"/>
  <p:tag name="KSO_WM_UNIT_VALUE" val="22"/>
  <p:tag name="KSO_WM_UNIT_HIGHLIGHT" val="0"/>
  <p:tag name="KSO_WM_UNIT_COMPATIBLE" val="0"/>
  <p:tag name="KSO_WM_UNIT_PRESET_TEXT_INDEX" val="4"/>
  <p:tag name="KSO_WM_DIAGRAM_GROUP_CODE" val="l1-1"/>
  <p:tag name="KSO_WM_UNIT_PRESET_TEXT_LEN" val="40"/>
  <p:tag name="KSO_WM_UNIT_FILL_FORE_SCHEMECOLOR_INDEX" val="5"/>
  <p:tag name="KSO_WM_UNIT_FILL_TYPE" val="1"/>
  <p:tag name="KSO_WM_UNIT_TEXT_FILL_FORE_SCHEMECOLOR_INDEX" val="2"/>
  <p:tag name="KSO_WM_UNIT_TEXT_FILL_TYPE" val="1"/>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l_i"/>
  <p:tag name="KSO_WM_UNIT_INDEX" val="1_3"/>
  <p:tag name="KSO_WM_UNIT_ID" val="custom160465_11*l_i*1_3"/>
  <p:tag name="KSO_WM_UNIT_CLEAR" val="1"/>
  <p:tag name="KSO_WM_UNIT_LAYERLEVEL" val="1_1"/>
  <p:tag name="KSO_WM_DIAGRAM_GROUP_CODE" val="l1-1"/>
  <p:tag name="KSO_WM_UNIT_TEXT_FILL_FORE_SCHEMECOLOR_INDEX" val="5"/>
  <p:tag name="KSO_WM_UNIT_TEXT_FILL_TYPE" val="1"/>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l_h_f"/>
  <p:tag name="KSO_WM_UNIT_INDEX" val="1_2_1"/>
  <p:tag name="KSO_WM_UNIT_ID" val="custom160465_11*l_h_f*1_2_1"/>
  <p:tag name="KSO_WM_UNIT_CLEAR" val="1"/>
  <p:tag name="KSO_WM_UNIT_LAYERLEVEL" val="1_1_1"/>
  <p:tag name="KSO_WM_UNIT_VALUE" val="22"/>
  <p:tag name="KSO_WM_UNIT_HIGHLIGHT" val="0"/>
  <p:tag name="KSO_WM_UNIT_COMPATIBLE" val="0"/>
  <p:tag name="KSO_WM_UNIT_PRESET_TEXT_INDEX" val="4"/>
  <p:tag name="KSO_WM_DIAGRAM_GROUP_CODE" val="l1-1"/>
  <p:tag name="KSO_WM_UNIT_PRESET_TEXT_LEN" val="40"/>
  <p:tag name="KSO_WM_UNIT_FILL_FORE_SCHEMECOLOR_INDEX" val="5"/>
  <p:tag name="KSO_WM_UNIT_FILL_TYPE" val="1"/>
  <p:tag name="KSO_WM_UNIT_TEXT_FILL_FORE_SCHEMECOLOR_INDEX" val="2"/>
  <p:tag name="KSO_WM_UNIT_TEXT_FILL_TYPE"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86_29*i*1"/>
  <p:tag name="KSO_WM_TEMPLATE_CATEGORY" val="custom"/>
  <p:tag name="KSO_WM_TEMPLATE_INDEX" val="160186"/>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l_i"/>
  <p:tag name="KSO_WM_UNIT_INDEX" val="1_2"/>
  <p:tag name="KSO_WM_UNIT_ID" val="custom160465_11*l_i*1_2"/>
  <p:tag name="KSO_WM_UNIT_CLEAR" val="1"/>
  <p:tag name="KSO_WM_UNIT_LAYERLEVEL" val="1_1"/>
  <p:tag name="KSO_WM_DIAGRAM_GROUP_CODE" val="l1-1"/>
  <p:tag name="KSO_WM_UNIT_TEXT_FILL_FORE_SCHEMECOLOR_INDEX" val="5"/>
  <p:tag name="KSO_WM_UNIT_TEXT_FILL_TYPE" val="1"/>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l_h_f"/>
  <p:tag name="KSO_WM_UNIT_INDEX" val="1_1_1"/>
  <p:tag name="KSO_WM_UNIT_ID" val="custom160465_11*l_h_f*1_1_1"/>
  <p:tag name="KSO_WM_UNIT_CLEAR" val="1"/>
  <p:tag name="KSO_WM_UNIT_LAYERLEVEL" val="1_1_1"/>
  <p:tag name="KSO_WM_UNIT_VALUE" val="22"/>
  <p:tag name="KSO_WM_UNIT_HIGHLIGHT" val="0"/>
  <p:tag name="KSO_WM_UNIT_COMPATIBLE" val="0"/>
  <p:tag name="KSO_WM_UNIT_PRESET_TEXT_INDEX" val="4"/>
  <p:tag name="KSO_WM_DIAGRAM_GROUP_CODE" val="l1-1"/>
  <p:tag name="KSO_WM_UNIT_PRESET_TEXT_LEN" val="40"/>
  <p:tag name="KSO_WM_UNIT_FILL_FORE_SCHEMECOLOR_INDEX" val="5"/>
  <p:tag name="KSO_WM_UNIT_FILL_TYPE" val="1"/>
  <p:tag name="KSO_WM_UNIT_TEXT_FILL_FORE_SCHEMECOLOR_INDEX" val="2"/>
  <p:tag name="KSO_WM_UNIT_TEXT_FILL_TYPE" val="1"/>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l_i"/>
  <p:tag name="KSO_WM_UNIT_INDEX" val="1_1"/>
  <p:tag name="KSO_WM_UNIT_ID" val="custom160465_11*l_i*1_1"/>
  <p:tag name="KSO_WM_UNIT_CLEAR" val="1"/>
  <p:tag name="KSO_WM_UNIT_LAYERLEVEL" val="1_1"/>
  <p:tag name="KSO_WM_DIAGRAM_GROUP_CODE" val="l1-1"/>
  <p:tag name="KSO_WM_UNIT_TEXT_FILL_FORE_SCHEMECOLOR_INDEX" val="5"/>
  <p:tag name="KSO_WM_UNIT_TEXT_FILL_TYPE" val="1"/>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65"/>
  <p:tag name="KSO_WM_SLIDE_ID" val="custom160465_21"/>
  <p:tag name="KSO_WM_SLIDE_INDEX" val="21"/>
  <p:tag name="KSO_WM_SLIDE_ITEM_CNT" val="1"/>
  <p:tag name="KSO_WM_SLIDE_LAYOUT" val="a_m"/>
  <p:tag name="KSO_WM_SLIDE_LAYOUT_CNT" val="1_1"/>
  <p:tag name="KSO_WM_SLIDE_TYPE" val="text"/>
  <p:tag name="KSO_WM_BEAUTIFY_FLAG" val="#wm#"/>
  <p:tag name="KSO_WM_TAG_VERSION" val="1.0"/>
  <p:tag name="KSO_WM_SLIDE_POSITION" val="280*140"/>
  <p:tag name="KSO_WM_SLIDE_SIZE" val="469*367"/>
  <p:tag name="KSO_WM_DIAGRAM_GROUP_CODE" val="m1-1"/>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a"/>
  <p:tag name="KSO_WM_UNIT_INDEX" val="1"/>
  <p:tag name="KSO_WM_UNIT_ID" val="custom160465_21*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65"/>
  <p:tag name="KSO_WM_SLIDE_ID" val="custom160465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221*157"/>
  <p:tag name="KSO_WM_SLIDE_SIZE" val="531*289"/>
  <p:tag name="KSO_WM_DIAGRAM_GROUP_CODE" val="l1-2"/>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a"/>
  <p:tag name="KSO_WM_UNIT_INDEX" val="1"/>
  <p:tag name="KSO_WM_UNIT_ID" val="custom160465_13*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l_h_a"/>
  <p:tag name="KSO_WM_UNIT_INDEX" val="1_1_1"/>
  <p:tag name="KSO_WM_UNIT_ID" val="custom160465_13*l_h_a*1_1_1"/>
  <p:tag name="KSO_WM_UNIT_CLEAR" val="1"/>
  <p:tag name="KSO_WM_UNIT_LAYERLEVEL" val="1_1_1"/>
  <p:tag name="KSO_WM_UNIT_VALUE" val="2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LINE_FORE_SCHEMECOLOR_INDEX" val="5"/>
  <p:tag name="KSO_WM_UNIT_LINE_FILL_TYPE" val="2"/>
  <p:tag name="KSO_WM_UNIT_USESOURCEFORMAT_APPLY" val="1"/>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l_i"/>
  <p:tag name="KSO_WM_UNIT_INDEX" val="1_1"/>
  <p:tag name="KSO_WM_UNIT_ID" val="custom160465_13*l_i*1_1"/>
  <p:tag name="KSO_WM_UNIT_CLEAR" val="1"/>
  <p:tag name="KSO_WM_UNIT_LAYERLEVEL" val="1_1"/>
  <p:tag name="KSO_WM_DIAGRAM_GROUP_CODE" val="l1-2"/>
  <p:tag name="KSO_WM_UNIT_LINE_FORE_SCHEMECOLOR_INDEX" val="5"/>
  <p:tag name="KSO_WM_UNIT_LINE_FILL_TYPE" val="2"/>
  <p:tag name="KSO_WM_UNIT_USESOURCEFORMAT_APPLY" val="1"/>
</p:tagLst>
</file>

<file path=ppt/tags/tag3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65"/>
  <p:tag name="KSO_WM_SLIDE_ID" val="custom160465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221*157"/>
  <p:tag name="KSO_WM_SLIDE_SIZE" val="531*289"/>
  <p:tag name="KSO_WM_DIAGRAM_GROUP_CODE" val="l1-2"/>
</p:tagLst>
</file>

<file path=ppt/tags/tag4.xml><?xml version="1.0" encoding="utf-8"?>
<p:tagLst xmlns:a="http://schemas.openxmlformats.org/drawingml/2006/main" xmlns:r="http://schemas.openxmlformats.org/officeDocument/2006/relationships" xmlns:p="http://schemas.openxmlformats.org/presentationml/2006/main">
  <p:tag name="KSO_WM_TEMPLATE_THUMBS_INDEX" val="1、9、12、18、19、20、25、27"/>
  <p:tag name="KSO_WM_TEMPLATE_CATEGORY" val="custom"/>
  <p:tag name="KSO_WM_TEMPLATE_INDEX" val="160465"/>
  <p:tag name="KSO_WM_SLIDE_ID" val="custom160465_1"/>
  <p:tag name="KSO_WM_SLIDE_INDEX" val="1"/>
  <p:tag name="KSO_WM_SLIDE_ITEM_CNT" val="2"/>
  <p:tag name="KSO_WM_SLIDE_LAYOUT" val="a_b"/>
  <p:tag name="KSO_WM_SLIDE_LAYOUT_CNT" val="1_1"/>
  <p:tag name="KSO_WM_SLIDE_TYPE" val="title"/>
  <p:tag name="KSO_WM_BEAUTIFY_FLAG" val="#wm#"/>
  <p:tag name="KSO_WM_TAG_VERSION" val="1.0"/>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a"/>
  <p:tag name="KSO_WM_UNIT_INDEX" val="1"/>
  <p:tag name="KSO_WM_UNIT_ID" val="custom160465_13*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l_h_a"/>
  <p:tag name="KSO_WM_UNIT_INDEX" val="1_1_1"/>
  <p:tag name="KSO_WM_UNIT_ID" val="custom160465_13*l_h_a*1_1_1"/>
  <p:tag name="KSO_WM_UNIT_CLEAR" val="1"/>
  <p:tag name="KSO_WM_UNIT_LAYERLEVEL" val="1_1_1"/>
  <p:tag name="KSO_WM_UNIT_VALUE" val="2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LINE_FORE_SCHEMECOLOR_INDEX" val="5"/>
  <p:tag name="KSO_WM_UNIT_LINE_FILL_TYPE" val="2"/>
  <p:tag name="KSO_WM_UNIT_USESOURCEFORMAT_APPLY" val="1"/>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l_i"/>
  <p:tag name="KSO_WM_UNIT_INDEX" val="1_1"/>
  <p:tag name="KSO_WM_UNIT_ID" val="custom160465_13*l_i*1_1"/>
  <p:tag name="KSO_WM_UNIT_CLEAR" val="1"/>
  <p:tag name="KSO_WM_UNIT_LAYERLEVEL" val="1_1"/>
  <p:tag name="KSO_WM_DIAGRAM_GROUP_CODE" val="l1-2"/>
  <p:tag name="KSO_WM_UNIT_LINE_FORE_SCHEMECOLOR_INDEX" val="5"/>
  <p:tag name="KSO_WM_UNIT_LINE_FILL_TYPE" val="2"/>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65"/>
  <p:tag name="KSO_WM_SLIDE_ID" val="custom160465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221*157"/>
  <p:tag name="KSO_WM_SLIDE_SIZE" val="531*289"/>
  <p:tag name="KSO_WM_DIAGRAM_GROUP_CODE" val="l1-2"/>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a"/>
  <p:tag name="KSO_WM_UNIT_INDEX" val="1"/>
  <p:tag name="KSO_WM_UNIT_ID" val="custom160465_13*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l_h_a"/>
  <p:tag name="KSO_WM_UNIT_INDEX" val="1_1_1"/>
  <p:tag name="KSO_WM_UNIT_ID" val="custom160465_13*l_h_a*1_1_1"/>
  <p:tag name="KSO_WM_UNIT_CLEAR" val="1"/>
  <p:tag name="KSO_WM_UNIT_LAYERLEVEL" val="1_1_1"/>
  <p:tag name="KSO_WM_UNIT_VALUE" val="2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LINE_FORE_SCHEMECOLOR_INDEX" val="5"/>
  <p:tag name="KSO_WM_UNIT_LINE_FILL_TYPE" val="2"/>
  <p:tag name="KSO_WM_UNIT_USESOURCEFORMAT_APPLY" val="1"/>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l_i"/>
  <p:tag name="KSO_WM_UNIT_INDEX" val="1_1"/>
  <p:tag name="KSO_WM_UNIT_ID" val="custom160465_13*l_i*1_1"/>
  <p:tag name="KSO_WM_UNIT_CLEAR" val="1"/>
  <p:tag name="KSO_WM_UNIT_LAYERLEVEL" val="1_1"/>
  <p:tag name="KSO_WM_DIAGRAM_GROUP_CODE" val="l1-2"/>
  <p:tag name="KSO_WM_UNIT_LINE_FORE_SCHEMECOLOR_INDEX" val="5"/>
  <p:tag name="KSO_WM_UNIT_LINE_FILL_TYPE" val="2"/>
  <p:tag name="KSO_WM_UNIT_USESOURCEFORMAT_APPLY" val="1"/>
</p:tagLst>
</file>

<file path=ppt/tags/tag4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65"/>
  <p:tag name="KSO_WM_SLIDE_ID" val="custom160465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221*157"/>
  <p:tag name="KSO_WM_SLIDE_SIZE" val="531*289"/>
  <p:tag name="KSO_WM_DIAGRAM_GROUP_CODE" val="l1-2"/>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a"/>
  <p:tag name="KSO_WM_UNIT_INDEX" val="1"/>
  <p:tag name="KSO_WM_UNIT_ID" val="custom160465_13*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l_h_a"/>
  <p:tag name="KSO_WM_UNIT_INDEX" val="1_1_1"/>
  <p:tag name="KSO_WM_UNIT_ID" val="custom160465_13*l_h_a*1_1_1"/>
  <p:tag name="KSO_WM_UNIT_CLEAR" val="1"/>
  <p:tag name="KSO_WM_UNIT_LAYERLEVEL" val="1_1_1"/>
  <p:tag name="KSO_WM_UNIT_VALUE" val="2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LINE_FORE_SCHEMECOLOR_INDEX" val="5"/>
  <p:tag name="KSO_WM_UNIT_LINE_FILL_TYPE" val="2"/>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a"/>
  <p:tag name="KSO_WM_UNIT_INDEX" val="1"/>
  <p:tag name="KSO_WM_UNIT_ID" val="custom160465_1*a*1"/>
  <p:tag name="KSO_WM_UNIT_CLEAR" val="1"/>
  <p:tag name="KSO_WM_UNIT_LAYERLEVEL" val="1"/>
  <p:tag name="KSO_WM_UNIT_VALUE" val="24"/>
  <p:tag name="KSO_WM_UNIT_ISCONTENTSTITLE" val="0"/>
  <p:tag name="KSO_WM_UNIT_HIGHLIGHT" val="0"/>
  <p:tag name="KSO_WM_UNIT_COMPATIBLE" val="0"/>
  <p:tag name="KSO_WM_UNIT_PRESET_TEXT_INDEX" val="3"/>
  <p:tag name="KSO_WM_UNIT_PRESET_TEXT_LEN" val="17"/>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l_i"/>
  <p:tag name="KSO_WM_UNIT_INDEX" val="1_1"/>
  <p:tag name="KSO_WM_UNIT_ID" val="custom160465_13*l_i*1_1"/>
  <p:tag name="KSO_WM_UNIT_CLEAR" val="1"/>
  <p:tag name="KSO_WM_UNIT_LAYERLEVEL" val="1_1"/>
  <p:tag name="KSO_WM_DIAGRAM_GROUP_CODE" val="l1-2"/>
  <p:tag name="KSO_WM_UNIT_LINE_FORE_SCHEMECOLOR_INDEX" val="5"/>
  <p:tag name="KSO_WM_UNIT_LINE_FILL_TYPE" val="2"/>
  <p:tag name="KSO_WM_UNIT_USESOURCEFORMAT_APPLY" val="1"/>
</p:tagLst>
</file>

<file path=ppt/tags/tag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65"/>
  <p:tag name="KSO_WM_SLIDE_ID" val="custom160465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221*157"/>
  <p:tag name="KSO_WM_SLIDE_SIZE" val="531*289"/>
  <p:tag name="KSO_WM_DIAGRAM_GROUP_CODE" val="l1-2"/>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a"/>
  <p:tag name="KSO_WM_UNIT_INDEX" val="1"/>
  <p:tag name="KSO_WM_UNIT_ID" val="custom160465_13*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l_h_a"/>
  <p:tag name="KSO_WM_UNIT_INDEX" val="1_1_1"/>
  <p:tag name="KSO_WM_UNIT_ID" val="custom160465_13*l_h_a*1_1_1"/>
  <p:tag name="KSO_WM_UNIT_CLEAR" val="1"/>
  <p:tag name="KSO_WM_UNIT_LAYERLEVEL" val="1_1_1"/>
  <p:tag name="KSO_WM_UNIT_VALUE" val="2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LINE_FORE_SCHEMECOLOR_INDEX" val="5"/>
  <p:tag name="KSO_WM_UNIT_LINE_FILL_TYPE" val="2"/>
  <p:tag name="KSO_WM_UNIT_USESOURCEFORMAT_APPLY" val="1"/>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l_i"/>
  <p:tag name="KSO_WM_UNIT_INDEX" val="1_1"/>
  <p:tag name="KSO_WM_UNIT_ID" val="custom160465_13*l_i*1_1"/>
  <p:tag name="KSO_WM_UNIT_CLEAR" val="1"/>
  <p:tag name="KSO_WM_UNIT_LAYERLEVEL" val="1_1"/>
  <p:tag name="KSO_WM_DIAGRAM_GROUP_CODE" val="l1-2"/>
  <p:tag name="KSO_WM_UNIT_LINE_FORE_SCHEMECOLOR_INDEX" val="5"/>
  <p:tag name="KSO_WM_UNIT_LINE_FILL_TYPE" val="2"/>
  <p:tag name="KSO_WM_UNIT_USESOURCEFORMAT_APPLY" val="1"/>
</p:tagLst>
</file>

<file path=ppt/tags/tag5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65"/>
  <p:tag name="KSO_WM_SLIDE_ID" val="custom160465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221*157"/>
  <p:tag name="KSO_WM_SLIDE_SIZE" val="531*289"/>
  <p:tag name="KSO_WM_DIAGRAM_GROUP_CODE" val="l1-2"/>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a"/>
  <p:tag name="KSO_WM_UNIT_INDEX" val="1"/>
  <p:tag name="KSO_WM_UNIT_ID" val="custom160465_13*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l_h_a"/>
  <p:tag name="KSO_WM_UNIT_INDEX" val="1_1_1"/>
  <p:tag name="KSO_WM_UNIT_ID" val="custom160465_13*l_h_a*1_1_1"/>
  <p:tag name="KSO_WM_UNIT_CLEAR" val="1"/>
  <p:tag name="KSO_WM_UNIT_LAYERLEVEL" val="1_1_1"/>
  <p:tag name="KSO_WM_UNIT_VALUE" val="2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LINE_FORE_SCHEMECOLOR_INDEX" val="5"/>
  <p:tag name="KSO_WM_UNIT_LINE_FILL_TYPE" val="2"/>
  <p:tag name="KSO_WM_UNIT_USESOURCEFORMAT_APPLY" val="1"/>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l_i"/>
  <p:tag name="KSO_WM_UNIT_INDEX" val="1_1"/>
  <p:tag name="KSO_WM_UNIT_ID" val="custom160465_13*l_i*1_1"/>
  <p:tag name="KSO_WM_UNIT_CLEAR" val="1"/>
  <p:tag name="KSO_WM_UNIT_LAYERLEVEL" val="1_1"/>
  <p:tag name="KSO_WM_DIAGRAM_GROUP_CODE" val="l1-2"/>
  <p:tag name="KSO_WM_UNIT_LINE_FORE_SCHEMECOLOR_INDEX" val="5"/>
  <p:tag name="KSO_WM_UNIT_LINE_FILL_TYPE" val="2"/>
  <p:tag name="KSO_WM_UNIT_USESOURCEFORMAT_APPLY" val="1"/>
</p:tagLst>
</file>

<file path=ppt/tags/tag5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65"/>
  <p:tag name="KSO_WM_SLIDE_ID" val="custom160465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221*157"/>
  <p:tag name="KSO_WM_SLIDE_SIZE" val="531*289"/>
  <p:tag name="KSO_WM_DIAGRAM_GROUP_CODE" val="l1-2"/>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b"/>
  <p:tag name="KSO_WM_UNIT_INDEX" val="1"/>
  <p:tag name="KSO_WM_UNIT_ID" val="custom160465_1*b*1"/>
  <p:tag name="KSO_WM_UNIT_CLEAR" val="1"/>
  <p:tag name="KSO_WM_UNIT_LAYERLEVEL" val="1"/>
  <p:tag name="KSO_WM_UNIT_VALUE" val="31"/>
  <p:tag name="KSO_WM_UNIT_ISCONTENTSTITLE" val="0"/>
  <p:tag name="KSO_WM_UNIT_HIGHLIGHT" val="0"/>
  <p:tag name="KSO_WM_UNIT_COMPATIBLE" val="0"/>
  <p:tag name="KSO_WM_UNIT_PRESET_TEXT_INDEX" val="4"/>
  <p:tag name="KSO_WM_UNIT_PRESET_TEXT_LEN" val="26"/>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a"/>
  <p:tag name="KSO_WM_UNIT_INDEX" val="1"/>
  <p:tag name="KSO_WM_UNIT_ID" val="custom160465_13*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n_h_f"/>
  <p:tag name="KSO_WM_UNIT_INDEX" val="1_2_1"/>
  <p:tag name="KSO_WM_UNIT_ID" val="custom160465_15*n_h_f*1_2_1"/>
  <p:tag name="KSO_WM_UNIT_CLEAR" val="1"/>
  <p:tag name="KSO_WM_UNIT_LAYERLEVEL" val="1_1_1"/>
  <p:tag name="KSO_WM_UNIT_VALUE" val="25"/>
  <p:tag name="KSO_WM_UNIT_HIGHLIGHT" val="0"/>
  <p:tag name="KSO_WM_UNIT_COMPATIBLE" val="0"/>
  <p:tag name="KSO_WM_UNIT_PRESET_TEXT_INDEX" val="3"/>
  <p:tag name="KSO_WM_DIAGRAM_GROUP_CODE" val="n1-1"/>
  <p:tag name="KSO_WM_UNIT_PRESET_TEXT_LEN" val="5"/>
  <p:tag name="KSO_WM_UNIT_FILL_FORE_SCHEMECOLOR_INDEX" val="5"/>
  <p:tag name="KSO_WM_UNIT_FILL_TYPE" val="1"/>
  <p:tag name="KSO_WM_UNIT_LINE_FORE_SCHEMECOLOR_INDEX" val="5"/>
  <p:tag name="KSO_WM_UNIT_LINE_FILL_TYPE" val="2"/>
  <p:tag name="KSO_WM_UNIT_USESOURCEFORMAT_APPLY" val="1"/>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n_h_f"/>
  <p:tag name="KSO_WM_UNIT_INDEX" val="1_2_2"/>
  <p:tag name="KSO_WM_UNIT_ID" val="custom160465_15*n_h_f*1_2_2"/>
  <p:tag name="KSO_WM_UNIT_CLEAR" val="1"/>
  <p:tag name="KSO_WM_UNIT_LAYERLEVEL" val="1_1_1"/>
  <p:tag name="KSO_WM_UNIT_VALUE" val="30"/>
  <p:tag name="KSO_WM_UNIT_HIGHLIGHT" val="0"/>
  <p:tag name="KSO_WM_UNIT_COMPATIBLE" val="0"/>
  <p:tag name="KSO_WM_UNIT_PRESET_TEXT_INDEX" val="3"/>
  <p:tag name="KSO_WM_DIAGRAM_GROUP_CODE" val="n1-1"/>
  <p:tag name="KSO_WM_UNIT_PRESET_TEXT_LEN" val="5"/>
  <p:tag name="KSO_WM_UNIT_FILL_FORE_SCHEMECOLOR_INDEX" val="5"/>
  <p:tag name="KSO_WM_UNIT_FILL_TYPE" val="1"/>
  <p:tag name="KSO_WM_UNIT_LINE_FORE_SCHEMECOLOR_INDEX" val="5"/>
  <p:tag name="KSO_WM_UNIT_LINE_FILL_TYPE" val="2"/>
  <p:tag name="KSO_WM_UNIT_USESOURCEFORMAT_APPLY" val="1"/>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n_h_f"/>
  <p:tag name="KSO_WM_UNIT_INDEX" val="1_2_3"/>
  <p:tag name="KSO_WM_UNIT_ID" val="custom160465_15*n_h_f*1_2_3"/>
  <p:tag name="KSO_WM_UNIT_CLEAR" val="1"/>
  <p:tag name="KSO_WM_UNIT_LAYERLEVEL" val="1_1_1"/>
  <p:tag name="KSO_WM_UNIT_VALUE" val="30"/>
  <p:tag name="KSO_WM_UNIT_HIGHLIGHT" val="0"/>
  <p:tag name="KSO_WM_UNIT_COMPATIBLE" val="0"/>
  <p:tag name="KSO_WM_UNIT_PRESET_TEXT_INDEX" val="3"/>
  <p:tag name="KSO_WM_DIAGRAM_GROUP_CODE" val="n1-1"/>
  <p:tag name="KSO_WM_UNIT_PRESET_TEXT_LEN" val="5"/>
  <p:tag name="KSO_WM_UNIT_FILL_FORE_SCHEMECOLOR_INDEX" val="5"/>
  <p:tag name="KSO_WM_UNIT_FILL_TYPE" val="1"/>
  <p:tag name="KSO_WM_UNIT_LINE_FORE_SCHEMECOLOR_INDEX" val="5"/>
  <p:tag name="KSO_WM_UNIT_LINE_FILL_TYPE" val="2"/>
  <p:tag name="KSO_WM_UNIT_USESOURCEFORMAT_APPLY" val="1"/>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n_h_a"/>
  <p:tag name="KSO_WM_UNIT_INDEX" val="1_1_1"/>
  <p:tag name="KSO_WM_UNIT_ID" val="custom160465_15*n_h_a*1_1_1"/>
  <p:tag name="KSO_WM_UNIT_CLEAR" val="1"/>
  <p:tag name="KSO_WM_UNIT_LAYERLEVEL" val="1_1_1"/>
  <p:tag name="KSO_WM_UNIT_VALUE" val="15"/>
  <p:tag name="KSO_WM_UNIT_HIGHLIGHT" val="0"/>
  <p:tag name="KSO_WM_UNIT_COMPATIBLE" val="0"/>
  <p:tag name="KSO_WM_UNIT_PRESET_TEXT_INDEX" val="3"/>
  <p:tag name="KSO_WM_DIAGRAM_GROUP_CODE" val="n1-1"/>
  <p:tag name="KSO_WM_UNIT_PRESET_TEXT_LEN" val="3"/>
  <p:tag name="KSO_WM_UNIT_LINE_FORE_SCHEMECOLOR_INDEX" val="5"/>
  <p:tag name="KSO_WM_UNIT_LINE_FILL_TYPE" val="2"/>
  <p:tag name="KSO_WM_UNIT_TEXT_FILL_FORE_SCHEMECOLOR_INDEX" val="13"/>
  <p:tag name="KSO_WM_UNIT_TEXT_FILL_TYPE" val="1"/>
  <p:tag name="KSO_WM_UNIT_USESOURCEFORMAT_APPLY" val="1"/>
</p:tagLst>
</file>

<file path=ppt/tags/tag6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65"/>
  <p:tag name="KSO_WM_SLIDE_ID" val="custom160465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221*157"/>
  <p:tag name="KSO_WM_SLIDE_SIZE" val="531*289"/>
  <p:tag name="KSO_WM_DIAGRAM_GROUP_CODE" val="l1-2"/>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a"/>
  <p:tag name="KSO_WM_UNIT_INDEX" val="1"/>
  <p:tag name="KSO_WM_UNIT_ID" val="custom160465_13*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6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65"/>
  <p:tag name="KSO_WM_SLIDE_ID" val="custom160465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221*157"/>
  <p:tag name="KSO_WM_SLIDE_SIZE" val="531*289"/>
  <p:tag name="KSO_WM_DIAGRAM_GROUP_CODE" val="l1-2"/>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a"/>
  <p:tag name="KSO_WM_UNIT_INDEX" val="1"/>
  <p:tag name="KSO_WM_UNIT_ID" val="custom160465_13*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6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65"/>
  <p:tag name="KSO_WM_SLIDE_ID" val="custom160465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221*157"/>
  <p:tag name="KSO_WM_SLIDE_SIZE" val="531*289"/>
  <p:tag name="KSO_WM_DIAGRAM_GROUP_CODE" val="l1-2"/>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65"/>
  <p:tag name="KSO_WM_TAG_VERSION" val="1.0"/>
  <p:tag name="KSO_WM_SLIDE_ID" val="custom160465_4"/>
  <p:tag name="KSO_WM_SLIDE_INDEX" val="4"/>
  <p:tag name="KSO_WM_SLIDE_ITEM_CNT" val="2"/>
  <p:tag name="KSO_WM_SLIDE_LAYOUT" val="a_f_d"/>
  <p:tag name="KSO_WM_SLIDE_LAYOUT_CNT" val="1_1_1"/>
  <p:tag name="KSO_WM_SLIDE_TYPE" val="text"/>
  <p:tag name="KSO_WM_BEAUTIFY_FLAG" val="#wm#"/>
  <p:tag name="KSO_WM_SLIDE_POSITION" val="66*48"/>
  <p:tag name="KSO_WM_SLIDE_SIZE" val="828*426"/>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a"/>
  <p:tag name="KSO_WM_UNIT_INDEX" val="1"/>
  <p:tag name="KSO_WM_UNIT_ID" val="custom160465_13*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7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65"/>
  <p:tag name="KSO_WM_SLIDE_ID" val="custom160465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221*157"/>
  <p:tag name="KSO_WM_SLIDE_SIZE" val="531*289"/>
  <p:tag name="KSO_WM_DIAGRAM_GROUP_CODE" val="l1-2"/>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a"/>
  <p:tag name="KSO_WM_UNIT_INDEX" val="1"/>
  <p:tag name="KSO_WM_UNIT_ID" val="custom160465_13*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Lst>
</file>

<file path=ppt/tags/tag7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65"/>
  <p:tag name="KSO_WM_SLIDE_ID" val="custom160465_27"/>
  <p:tag name="KSO_WM_SLIDE_INDEX" val="27"/>
  <p:tag name="KSO_WM_SLIDE_ITEM_CNT" val="1"/>
  <p:tag name="KSO_WM_SLIDE_LAYOUT" val="a"/>
  <p:tag name="KSO_WM_SLIDE_LAYOUT_CNT" val="1"/>
  <p:tag name="KSO_WM_SLIDE_TYPE" val="endPage"/>
  <p:tag name="KSO_WM_BEAUTIFY_FLAG" val="#wm#"/>
  <p:tag name="KSO_WM_TAG_VERSION" val="1.0"/>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a"/>
  <p:tag name="KSO_WM_UNIT_INDEX" val="1"/>
  <p:tag name="KSO_WM_UNIT_ID" val="custom160465_27*a*1"/>
  <p:tag name="KSO_WM_UNIT_CLEAR" val="1"/>
  <p:tag name="KSO_WM_UNIT_LAYERLEVEL" val="1"/>
  <p:tag name="KSO_WM_UNIT_VALUE" val="7"/>
  <p:tag name="KSO_WM_UNIT_ISCONTENTSTITLE" val="0"/>
  <p:tag name="KSO_WM_UNIT_HIGHLIGHT" val="0"/>
  <p:tag name="KSO_WM_UNIT_COMPATIBLE" val="0"/>
  <p:tag name="KSO_WM_UNIT_PRESET_TEXT" val="THANKS"/>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a"/>
  <p:tag name="KSO_WM_UNIT_INDEX" val="1"/>
  <p:tag name="KSO_WM_UNIT_ID" val="custom160465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65"/>
  <p:tag name="KSO_WM_UNIT_TYPE" val="f"/>
  <p:tag name="KSO_WM_UNIT_INDEX" val="1"/>
  <p:tag name="KSO_WM_UNIT_ID" val="custom160465_4*f*1"/>
  <p:tag name="KSO_WM_UNIT_CLEAR" val="1"/>
  <p:tag name="KSO_WM_UNIT_LAYERLEVEL" val="1"/>
  <p:tag name="KSO_WM_UNIT_VALUE" val="195"/>
  <p:tag name="KSO_WM_UNIT_HIGHLIGHT" val="0"/>
  <p:tag name="KSO_WM_UNIT_COMPATIBLE" val="0"/>
  <p:tag name="KSO_WM_UNIT_PRESET_TEXT_INDEX" val="5"/>
  <p:tag name="KSO_WM_UNIT_PRESET_TEXT_LEN" val="232"/>
</p:tagLst>
</file>

<file path=ppt/theme/theme1.xml><?xml version="1.0" encoding="utf-8"?>
<a:theme xmlns:a="http://schemas.openxmlformats.org/drawingml/2006/main" name="1_A000120140530A99PPBG">
  <a:themeElements>
    <a:clrScheme name="160186.186">
      <a:dk1>
        <a:srgbClr val="3F4143"/>
      </a:dk1>
      <a:lt1>
        <a:srgbClr val="FFFFFF"/>
      </a:lt1>
      <a:dk2>
        <a:srgbClr val="3D3F41"/>
      </a:dk2>
      <a:lt2>
        <a:srgbClr val="FFFFFF"/>
      </a:lt2>
      <a:accent1>
        <a:srgbClr val="83B40D"/>
      </a:accent1>
      <a:accent2>
        <a:srgbClr val="C5D12F"/>
      </a:accent2>
      <a:accent3>
        <a:srgbClr val="56B4B6"/>
      </a:accent3>
      <a:accent4>
        <a:srgbClr val="6B8A4B"/>
      </a:accent4>
      <a:accent5>
        <a:srgbClr val="DCAB48"/>
      </a:accent5>
      <a:accent6>
        <a:srgbClr val="B84D30"/>
      </a:accent6>
      <a:hlink>
        <a:srgbClr val="00B0F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866</Words>
  <Application>Microsoft Office PowerPoint</Application>
  <PresentationFormat>自定义</PresentationFormat>
  <Paragraphs>123</Paragraphs>
  <Slides>16</Slides>
  <Notes>15</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1_A000120140530A99PPBG</vt:lpstr>
      <vt:lpstr>长白山农特精品展销馆 招商方案</vt:lpstr>
      <vt:lpstr> 前 言</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43</cp:revision>
  <dcterms:created xsi:type="dcterms:W3CDTF">2017-03-08T06:18:00Z</dcterms:created>
  <dcterms:modified xsi:type="dcterms:W3CDTF">2017-03-23T07:24:40Z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